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339" r:id="rId3"/>
    <p:sldId id="340" r:id="rId4"/>
    <p:sldId id="349" r:id="rId5"/>
    <p:sldId id="318" r:id="rId6"/>
    <p:sldId id="272" r:id="rId7"/>
    <p:sldId id="323" r:id="rId8"/>
    <p:sldId id="332" r:id="rId9"/>
    <p:sldId id="334" r:id="rId10"/>
    <p:sldId id="342" r:id="rId11"/>
    <p:sldId id="279" r:id="rId12"/>
    <p:sldId id="278" r:id="rId13"/>
    <p:sldId id="277" r:id="rId14"/>
    <p:sldId id="351" r:id="rId15"/>
    <p:sldId id="350" r:id="rId16"/>
    <p:sldId id="282" r:id="rId17"/>
    <p:sldId id="348" r:id="rId18"/>
    <p:sldId id="353" r:id="rId19"/>
    <p:sldId id="265" r:id="rId20"/>
    <p:sldId id="267" r:id="rId21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77A"/>
    <a:srgbClr val="5D4E7A"/>
    <a:srgbClr val="404064"/>
    <a:srgbClr val="727CA3"/>
    <a:srgbClr val="07E712"/>
    <a:srgbClr val="404864"/>
    <a:srgbClr val="FDEFC3"/>
    <a:srgbClr val="DDC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246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Фундаментальні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Прикладні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171,1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171.1</c:v>
                </c:pt>
                <c:pt idx="1">
                  <c:v>356.8</c:v>
                </c:pt>
                <c:pt idx="2">
                  <c:v>309.39999999999998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Госпдоговірні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2</c:v>
                </c:pt>
                <c:pt idx="2">
                  <c:v>20</c:v>
                </c:pt>
                <c:pt idx="3">
                  <c:v>15.3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7514304"/>
        <c:axId val="207514696"/>
      </c:barChart>
      <c:catAx>
        <c:axId val="20751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514696"/>
        <c:crosses val="autoZero"/>
        <c:auto val="1"/>
        <c:lblAlgn val="ctr"/>
        <c:lblOffset val="100"/>
        <c:noMultiLvlLbl val="0"/>
      </c:catAx>
      <c:valAx>
        <c:axId val="2075146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51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Прикладні</c:v>
                </c:pt>
                <c:pt idx="1">
                  <c:v>Госпдоговірні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99.97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Докторскі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Кандидатські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882592"/>
        <c:axId val="276884160"/>
      </c:barChart>
      <c:catAx>
        <c:axId val="2768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884160"/>
        <c:crosses val="autoZero"/>
        <c:auto val="1"/>
        <c:lblAlgn val="ctr"/>
        <c:lblOffset val="100"/>
        <c:noMultiLvlLbl val="0"/>
      </c:catAx>
      <c:valAx>
        <c:axId val="27688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88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 наукометричних базах данних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кордоном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</c:v>
                </c:pt>
                <c:pt idx="1">
                  <c:v>17</c:v>
                </c:pt>
                <c:pt idx="2">
                  <c:v>42</c:v>
                </c:pt>
                <c:pt idx="3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Усього за науковими дослідженнями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247</c:v>
                </c:pt>
                <c:pt idx="1">
                  <c:v>228</c:v>
                </c:pt>
                <c:pt idx="2">
                  <c:v>250</c:v>
                </c:pt>
                <c:pt idx="3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6882984"/>
        <c:axId val="273938568"/>
      </c:barChart>
      <c:catAx>
        <c:axId val="276882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938568"/>
        <c:crosses val="autoZero"/>
        <c:auto val="1"/>
        <c:lblAlgn val="ctr"/>
        <c:lblOffset val="100"/>
        <c:noMultiLvlLbl val="0"/>
      </c:catAx>
      <c:valAx>
        <c:axId val="273938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88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Навчальні посібники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24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Підручники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Монографії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11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76984480"/>
        <c:axId val="276984088"/>
      </c:barChart>
      <c:catAx>
        <c:axId val="2769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984088"/>
        <c:crosses val="autoZero"/>
        <c:auto val="1"/>
        <c:lblAlgn val="ctr"/>
        <c:lblOffset val="100"/>
        <c:noMultiLvlLbl val="0"/>
      </c:catAx>
      <c:valAx>
        <c:axId val="276984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698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Участь у конференціях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Тези доповідей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</c:v>
                </c:pt>
                <c:pt idx="1">
                  <c:v>129</c:v>
                </c:pt>
                <c:pt idx="2">
                  <c:v>111</c:v>
                </c:pt>
                <c:pt idx="3">
                  <c:v>113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зарубіжних виданнях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9</c:v>
                </c:pt>
                <c:pt idx="3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7513912"/>
        <c:axId val="206386224"/>
      </c:barChart>
      <c:catAx>
        <c:axId val="20751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86224"/>
        <c:crosses val="autoZero"/>
        <c:auto val="1"/>
        <c:lblAlgn val="ctr"/>
        <c:lblOffset val="100"/>
        <c:noMultiLvlLbl val="0"/>
      </c:catAx>
      <c:valAx>
        <c:axId val="206386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51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C31731-C3C6-4137-AC8E-18C4FE55AF40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3C0405-2493-4445-9750-1648CA9B9B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58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CD5100-963B-477A-A893-F1A6735180E3}" type="slidenum">
              <a:rPr lang="en-US" altLang="ru-RU"/>
              <a:pPr eaLnBrk="1" hangingPunct="1">
                <a:spcBef>
                  <a:spcPct val="0"/>
                </a:spcBef>
              </a:pPr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122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7914F1-64D5-4908-91AE-439ED76FFAB8}" type="slidenum">
              <a:rPr lang="en-US" altLang="ru-RU"/>
              <a:pPr eaLnBrk="1" hangingPunct="1">
                <a:spcBef>
                  <a:spcPct val="0"/>
                </a:spcBef>
              </a:pPr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846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5324C-C9BA-4EBA-82BE-2F9067AA695C}" type="slidenum">
              <a:rPr lang="en-US" altLang="ru-RU"/>
              <a:pPr eaLnBrk="1" hangingPunct="1">
                <a:spcBef>
                  <a:spcPct val="0"/>
                </a:spcBef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818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16F94D-2B53-4C40-B3F1-AD3EED2413A2}" type="slidenum">
              <a:rPr lang="en-US" altLang="ru-RU"/>
              <a:pPr eaLnBrk="1" hangingPunct="1">
                <a:spcBef>
                  <a:spcPct val="0"/>
                </a:spcBef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689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BD9D03-AC7A-42C2-9E2E-497300A7055B}" type="slidenum">
              <a:rPr lang="en-US" altLang="ru-RU"/>
              <a:pPr eaLnBrk="1" hangingPunct="1">
                <a:spcBef>
                  <a:spcPct val="0"/>
                </a:spcBef>
              </a:pPr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585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F8DA2-A80F-4651-A065-FBB9FFFCC50D}" type="slidenum">
              <a:rPr lang="en-US" altLang="ru-RU"/>
              <a:pPr eaLnBrk="1" hangingPunct="1">
                <a:spcBef>
                  <a:spcPct val="0"/>
                </a:spcBef>
              </a:pPr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049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29"/>
          <p:cNvSpPr/>
          <p:nvPr/>
        </p:nvSpPr>
        <p:spPr>
          <a:xfrm>
            <a:off x="5407025" y="3960813"/>
            <a:ext cx="3063875" cy="28575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30"/>
          <p:cNvSpPr/>
          <p:nvPr/>
        </p:nvSpPr>
        <p:spPr>
          <a:xfrm>
            <a:off x="7373938" y="4060825"/>
            <a:ext cx="1600200" cy="36513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583363" y="4206875"/>
            <a:ext cx="9604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2978-FC12-45FF-9085-DD6C1AA9032D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257800" y="4205288"/>
            <a:ext cx="132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/>
            </a:lvl1pPr>
          </a:lstStyle>
          <a:p>
            <a:fld id="{3F197CE1-1C2E-4559-B78E-5492DE7A19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86131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990600"/>
            <a:ext cx="8229600" cy="6096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AFC445-3A0F-4766-841C-FC93B17B33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04517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685B-4DF6-4C58-AB66-66283BECA348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0680D9-50FF-4A81-B199-1D09832304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1560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95648"/>
            <a:ext cx="7772400" cy="1509712"/>
          </a:xfrm>
        </p:spPr>
        <p:txBody>
          <a:bodyPr/>
          <a:lstStyle>
            <a:lvl1pPr marL="32004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FC39-8904-49B4-B7CA-8A3F4E11EE77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7AB0B0-A963-40BA-B250-A6E6ABEBFF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30691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5DF1-616E-4178-9ADD-0C9F3A1E7880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4526AF-40B4-42F7-AF40-2221A48C83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450361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3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7"/>
          <p:cNvSpPr/>
          <p:nvPr/>
        </p:nvSpPr>
        <p:spPr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8"/>
          <p:cNvSpPr/>
          <p:nvPr/>
        </p:nvSpPr>
        <p:spPr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9"/>
          <p:cNvSpPr/>
          <p:nvPr/>
        </p:nvSpPr>
        <p:spPr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0"/>
          <p:cNvSpPr/>
          <p:nvPr/>
        </p:nvSpPr>
        <p:spPr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1"/>
          <p:cNvSpPr/>
          <p:nvPr/>
        </p:nvSpPr>
        <p:spPr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22"/>
          <p:cNvSpPr/>
          <p:nvPr/>
        </p:nvSpPr>
        <p:spPr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23"/>
          <p:cNvSpPr/>
          <p:nvPr/>
        </p:nvSpPr>
        <p:spPr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24"/>
          <p:cNvSpPr/>
          <p:nvPr/>
        </p:nvSpPr>
        <p:spPr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5" y="220980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267334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67334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B4333C-C1D4-4041-9467-2914B2C905AE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21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3D516E-7867-4B98-8221-31D63A18A964}" type="slidenum">
              <a:rPr lang="en-US" altLang="ru-RU"/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66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3CD5-E75E-41B8-AA1C-47CB1F46348B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91417-CD81-4D4E-8DBC-833DFFF55A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404013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663D-AE2D-427A-A98E-E38DAB3A2B9D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5E65CB-1399-4987-A6AE-19875D3585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75674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06680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496" y="1938337"/>
            <a:ext cx="3383280" cy="4690872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776287"/>
            <a:ext cx="51117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DFE0-50AB-44EA-8E65-725FC5FD9DAE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1FF511-EC3F-49A1-9ACE-41352C310E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83332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2" y="769088"/>
            <a:ext cx="594360" cy="4628704"/>
          </a:xfrm>
        </p:spPr>
        <p:txBody>
          <a:bodyPr vert="vert270" anchor="b"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160" y="769088"/>
            <a:ext cx="4572000" cy="45720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7120" y="1254640"/>
            <a:ext cx="3200400" cy="40873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4B14-B845-45CE-954F-8AB8DA998238}" type="datetime4">
              <a:rPr lang="en-US"/>
              <a:pPr>
                <a:defRPr/>
              </a:pPr>
              <a:t>March 10,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370A72-7494-4E45-BB19-72C7693E7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2110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84985-4218-4A25-8A41-26E14947835F}" type="datetime4">
              <a:rPr lang="en-US"/>
              <a:pPr>
                <a:defRPr/>
              </a:pPr>
              <a:t>March 10,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45E1A9B-7849-45B4-A39F-A711DA40D46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D2DA7A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D2DA7A"/>
        </a:buClr>
        <a:buFont typeface="Georgia" panose="02040502050405020303" pitchFamily="18" charset="0"/>
        <a:buChar char="▫"/>
        <a:defRPr sz="2000" kern="1200">
          <a:solidFill>
            <a:srgbClr val="D2DA7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4096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Основні результати наукової та                 </a:t>
            </a:r>
            <a:b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науково-технічної діяльності </a:t>
            </a:r>
            <a:b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за 2014 рік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3975" y="4005263"/>
            <a:ext cx="5267325" cy="863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b="1" dirty="0" smtClean="0">
                <a:solidFill>
                  <a:srgbClr val="404064"/>
                </a:solidFill>
                <a:latin typeface="Bookman Old Style" panose="02050604050505020204" pitchFamily="18" charset="0"/>
              </a:rPr>
              <a:t>Харківський національний університет імені В.Н. Каразіна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b="1" dirty="0" smtClean="0">
                <a:solidFill>
                  <a:srgbClr val="404064"/>
                </a:solidFill>
                <a:latin typeface="Bookman Old Style" panose="02050604050505020204" pitchFamily="18" charset="0"/>
              </a:rPr>
              <a:t>Філософський факультет</a:t>
            </a:r>
            <a:endParaRPr lang="en-US" b="1" dirty="0">
              <a:solidFill>
                <a:srgbClr val="404064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715058"/>
            <a:ext cx="3822700" cy="31429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TextBox 4"/>
          <p:cNvSpPr txBox="1">
            <a:spLocks noChangeArrowheads="1"/>
          </p:cNvSpPr>
          <p:nvPr/>
        </p:nvSpPr>
        <p:spPr bwMode="auto">
          <a:xfrm>
            <a:off x="434975" y="1924968"/>
            <a:ext cx="8497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189038" indent="-28575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597025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005013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130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70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274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8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4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Участь у Міжнародному салоні винаходів і нових технологій «Новий час» </a:t>
            </a:r>
            <a:endParaRPr lang="uk-UA" sz="18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Участь у Першій науково-освітній виставці «Публічне управління ХХІ»</a:t>
            </a:r>
            <a:endParaRPr lang="ru-RU" sz="18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7108" name="TextBox 8"/>
          <p:cNvSpPr txBox="1">
            <a:spLocks noChangeArrowheads="1"/>
          </p:cNvSpPr>
          <p:nvPr/>
        </p:nvSpPr>
        <p:spPr bwMode="auto">
          <a:xfrm>
            <a:off x="-14288" y="777875"/>
            <a:ext cx="9144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cap="all" dirty="0" smtClean="0">
                <a:solidFill>
                  <a:srgbClr val="4E577A"/>
                </a:solidFill>
                <a:latin typeface="Bookman Old Style" panose="02050604050505020204" pitchFamily="18" charset="0"/>
              </a:rPr>
              <a:t>Інноваційна діяльність </a:t>
            </a:r>
            <a:endParaRPr lang="ru-RU" altLang="ru-RU" sz="2000" cap="all" dirty="0" smtClean="0">
              <a:solidFill>
                <a:srgbClr val="4E577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965" name="Прямоугольник 10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</a:t>
            </a:r>
            <a:r>
              <a:rPr lang="en-US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4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cap="all" dirty="0">
                <a:solidFill>
                  <a:srgbClr val="4E577A"/>
                </a:solidFill>
                <a:effectLst/>
                <a:latin typeface="Bookman Old Style" panose="02050604050505020204" pitchFamily="18" charset="0"/>
              </a:rPr>
              <a:t>Кількість захищених дисертацій </a:t>
            </a:r>
            <a:r>
              <a:rPr lang="uk-UA" sz="2000" b="1" cap="all" dirty="0" smtClean="0">
                <a:solidFill>
                  <a:srgbClr val="4E577A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uk-UA" sz="2000" b="1" cap="all" dirty="0" smtClean="0">
                <a:solidFill>
                  <a:srgbClr val="4E577A"/>
                </a:solidFill>
                <a:effectLst/>
                <a:latin typeface="Bookman Old Style" panose="02050604050505020204" pitchFamily="18" charset="0"/>
              </a:rPr>
            </a:br>
            <a:r>
              <a:rPr lang="uk-UA" sz="2000" b="1" cap="all" dirty="0" smtClean="0">
                <a:solidFill>
                  <a:srgbClr val="4E577A"/>
                </a:solidFill>
                <a:effectLst/>
                <a:latin typeface="Bookman Old Style" panose="02050604050505020204" pitchFamily="18" charset="0"/>
              </a:rPr>
              <a:t>працівниками факультету</a:t>
            </a:r>
            <a:endParaRPr lang="en-US" altLang="ru-RU" sz="2000" b="1" cap="all" dirty="0">
              <a:solidFill>
                <a:srgbClr val="4E577A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</a:t>
            </a:r>
            <a:r>
              <a:rPr lang="en-US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4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20636858"/>
              </p:ext>
            </p:extLst>
          </p:nvPr>
        </p:nvGraphicFramePr>
        <p:xfrm>
          <a:off x="372728" y="1820367"/>
          <a:ext cx="8229600" cy="420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Прямоугольник 6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b="1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b="1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b="1" dirty="0">
              <a:latin typeface="Century" panose="020406040505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23973" y="764106"/>
            <a:ext cx="91440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altLang="ru-RU" sz="2000" b="1" cap="all" dirty="0" smtClean="0">
                <a:solidFill>
                  <a:srgbClr val="4E577A"/>
                </a:solidFill>
                <a:effectLst/>
                <a:latin typeface="Bookman Old Style" panose="02050604050505020204" pitchFamily="18" charset="0"/>
              </a:rPr>
              <a:t>Кількість опублікованих Наукових праць </a:t>
            </a:r>
            <a:endParaRPr lang="en-US" altLang="ru-RU" sz="2000" b="1" cap="all" dirty="0">
              <a:solidFill>
                <a:srgbClr val="4E577A"/>
              </a:solidFill>
              <a:effectLst/>
              <a:latin typeface="Bookman Old Style" panose="020506040505050202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91546509"/>
              </p:ext>
            </p:extLst>
          </p:nvPr>
        </p:nvGraphicFramePr>
        <p:xfrm>
          <a:off x="626896" y="1541981"/>
          <a:ext cx="8229600" cy="459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3216" y="692696"/>
            <a:ext cx="9144000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altLang="ru-RU" sz="2000" b="1" cap="all" dirty="0" smtClean="0">
                <a:solidFill>
                  <a:srgbClr val="4E577A"/>
                </a:solidFill>
                <a:effectLst/>
                <a:latin typeface="Bookman Old Style" panose="02050604050505020204" pitchFamily="18" charset="0"/>
              </a:rPr>
              <a:t>Кількість опублікованих Наукових праць</a:t>
            </a:r>
            <a:endParaRPr lang="en-US" altLang="ru-RU" sz="2000" b="1" cap="all" dirty="0">
              <a:solidFill>
                <a:srgbClr val="4E577A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2708920"/>
            <a:ext cx="27495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 них </a:t>
            </a:r>
            <a:r>
              <a:rPr lang="uk-UA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3 </a:t>
            </a: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– за кордоном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03164725"/>
              </p:ext>
            </p:extLst>
          </p:nvPr>
        </p:nvGraphicFramePr>
        <p:xfrm>
          <a:off x="433388" y="1484784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8295817"/>
              </p:ext>
            </p:extLst>
          </p:nvPr>
        </p:nvGraphicFramePr>
        <p:xfrm>
          <a:off x="539552" y="836712"/>
          <a:ext cx="80648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18015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4" y="620688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Наукове та науково-технічне співробітництво із закордонними організаціями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7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Росія, м. Бєлгород, </a:t>
            </a:r>
            <a:r>
              <a:rPr lang="uk-UA" dirty="0" smtClean="0"/>
              <a:t>Бєлгородський державний університет</a:t>
            </a:r>
          </a:p>
          <a:p>
            <a:r>
              <a:rPr lang="ru-RU" dirty="0" smtClean="0"/>
              <a:t>Чеська республіка, м. Брно, Педагогічний факультет Університету імені Масарика</a:t>
            </a:r>
          </a:p>
          <a:p>
            <a:r>
              <a:rPr lang="ru-RU" dirty="0" smtClean="0"/>
              <a:t>Литва, м. Каунас, Литовський університет наук про здоров'я</a:t>
            </a:r>
          </a:p>
          <a:p>
            <a:r>
              <a:rPr lang="ru-RU" dirty="0" smtClean="0"/>
              <a:t>Італія, м. Мілан, Італійська Асоціація Культурних Центрів</a:t>
            </a:r>
          </a:p>
          <a:p>
            <a:r>
              <a:rPr lang="ru-RU" dirty="0" smtClean="0"/>
              <a:t>Італія, м. Серіате, Міжнародний культурний фонд «Християнська Росія»</a:t>
            </a:r>
          </a:p>
          <a:p>
            <a:r>
              <a:rPr lang="ru-RU" dirty="0" smtClean="0"/>
              <a:t>Росія, м. Санкт–Петербург, Фонд Рози Люксембург, Художня платформа «Феміністська кухня»</a:t>
            </a:r>
          </a:p>
          <a:p>
            <a:r>
              <a:rPr lang="uk-UA" dirty="0" smtClean="0"/>
              <a:t>Швеція, м. Люнд, Люндський університет</a:t>
            </a:r>
          </a:p>
          <a:p>
            <a:r>
              <a:rPr lang="uk-UA" dirty="0" smtClean="0"/>
              <a:t>Фінляндія, м. Ілка Лііканен, Університет Східної Фінляндії</a:t>
            </a:r>
          </a:p>
          <a:p>
            <a:endParaRPr lang="uk-UA" dirty="0"/>
          </a:p>
          <a:p>
            <a:pPr algn="ctr"/>
            <a:r>
              <a:rPr lang="uk-UA" dirty="0" smtClean="0"/>
              <a:t>ГРАНТИ</a:t>
            </a:r>
          </a:p>
          <a:p>
            <a:pPr algn="just"/>
            <a:r>
              <a:rPr lang="ru-RU" dirty="0" smtClean="0"/>
              <a:t>Еразмус Мундус в Університеті ім. Гумбольдта, м. Берлін (Панченко Т.В.)</a:t>
            </a:r>
          </a:p>
          <a:p>
            <a:pPr algn="just"/>
            <a:r>
              <a:rPr lang="ru-RU" dirty="0" smtClean="0"/>
              <a:t>Літня школа «Релігія та реалізм у політичній думці – історія та останні події», м. Будапешт (Швирков О.І</a:t>
            </a:r>
            <a:r>
              <a:rPr lang="ru-RU" dirty="0" smtClean="0"/>
              <a:t>.)</a:t>
            </a:r>
          </a:p>
          <a:p>
            <a:pPr algn="just"/>
            <a:r>
              <a:rPr lang="uk-UA" dirty="0" smtClean="0"/>
              <a:t>Науково-дослідницька стипендія для аспірантів і молодих учених </a:t>
            </a:r>
            <a:r>
              <a:rPr lang="en-US" dirty="0" smtClean="0"/>
              <a:t>DAAD</a:t>
            </a:r>
            <a:r>
              <a:rPr lang="uk-UA" dirty="0" smtClean="0"/>
              <a:t>, Німеччина, м. Франкфурт-на-Майні (</a:t>
            </a:r>
            <a:r>
              <a:rPr lang="uk-UA" dirty="0" err="1" smtClean="0"/>
              <a:t>Салтанов</a:t>
            </a:r>
            <a:r>
              <a:rPr lang="uk-UA" dirty="0" smtClean="0"/>
              <a:t> М.В.)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9768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6657975" y="2565400"/>
            <a:ext cx="24860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Проведено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13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конференцій,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із них 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4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- міжнародні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altLang="ru-RU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356100" y="2565400"/>
            <a:ext cx="23891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Угоди про наукове співробітництво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з 1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зарубіжною організацією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43409" name="Text Box 17"/>
          <p:cNvSpPr txBox="1">
            <a:spLocks noChangeArrowheads="1"/>
          </p:cNvSpPr>
          <p:nvPr/>
        </p:nvSpPr>
        <p:spPr bwMode="auto">
          <a:xfrm>
            <a:off x="2257425" y="2565400"/>
            <a:ext cx="19780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Міжнародний салон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винаходів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і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нових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технологій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«</a:t>
            </a:r>
            <a:r>
              <a:rPr lang="ru-RU" altLang="ru-RU" b="1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Новий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Час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»,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Севастополь – </a:t>
            </a: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5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диплом</a:t>
            </a:r>
            <a:r>
              <a:rPr lang="uk-UA" altLang="ru-RU" dirty="0" err="1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ів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 золотою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медаллю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endParaRPr lang="uk-UA" altLang="ru-RU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443410" name="Text Box 18"/>
          <p:cNvSpPr txBox="1">
            <a:spLocks noChangeArrowheads="1"/>
          </p:cNvSpPr>
          <p:nvPr/>
        </p:nvSpPr>
        <p:spPr bwMode="auto">
          <a:xfrm>
            <a:off x="47625" y="2636838"/>
            <a:ext cx="22923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Диплом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Першої науково-освітньої виставки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«Публічне управління ХХІ»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endParaRPr lang="en-US" altLang="ru-RU" b="1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grpSp>
        <p:nvGrpSpPr>
          <p:cNvPr id="49158" name="Группа 4"/>
          <p:cNvGrpSpPr>
            <a:grpSpLocks/>
          </p:cNvGrpSpPr>
          <p:nvPr/>
        </p:nvGrpSpPr>
        <p:grpSpPr bwMode="auto">
          <a:xfrm>
            <a:off x="685800" y="1700213"/>
            <a:ext cx="7599363" cy="598487"/>
            <a:chOff x="685526" y="1890722"/>
            <a:chExt cx="7599906" cy="597916"/>
          </a:xfrm>
        </p:grpSpPr>
        <p:sp>
          <p:nvSpPr>
            <p:cNvPr id="49165" name="Rectangle 5"/>
            <p:cNvSpPr>
              <a:spLocks noChangeAspect="1" noChangeArrowheads="1"/>
            </p:cNvSpPr>
            <p:nvPr/>
          </p:nvSpPr>
          <p:spPr bwMode="gray">
            <a:xfrm rot="3419336">
              <a:off x="705369" y="2006832"/>
              <a:ext cx="461963" cy="50165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49166" name="Text Box 11"/>
            <p:cNvSpPr txBox="1">
              <a:spLocks noChangeArrowheads="1"/>
            </p:cNvSpPr>
            <p:nvPr/>
          </p:nvSpPr>
          <p:spPr bwMode="gray">
            <a:xfrm>
              <a:off x="7359650" y="1919288"/>
              <a:ext cx="692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 b="1">
                  <a:solidFill>
                    <a:srgbClr val="FFFFFF"/>
                  </a:solidFill>
                </a:rPr>
                <a:t>2003</a:t>
              </a:r>
            </a:p>
          </p:txBody>
        </p:sp>
        <p:sp>
          <p:nvSpPr>
            <p:cNvPr id="443395" name="Rectangle 3"/>
            <p:cNvSpPr>
              <a:spLocks noChangeAspect="1" noChangeArrowheads="1"/>
            </p:cNvSpPr>
            <p:nvPr/>
          </p:nvSpPr>
          <p:spPr bwMode="gray">
            <a:xfrm rot="3419336">
              <a:off x="7803828" y="1911875"/>
              <a:ext cx="461521" cy="50168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3399" name="Rectangle 7"/>
            <p:cNvSpPr>
              <a:spLocks noChangeAspect="1" noChangeArrowheads="1"/>
            </p:cNvSpPr>
            <p:nvPr/>
          </p:nvSpPr>
          <p:spPr bwMode="gray">
            <a:xfrm rot="3419336">
              <a:off x="2988595" y="1929322"/>
              <a:ext cx="461522" cy="50168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9169" name="Rectangle 9"/>
            <p:cNvSpPr>
              <a:spLocks noChangeAspect="1" noChangeArrowheads="1"/>
            </p:cNvSpPr>
            <p:nvPr/>
          </p:nvSpPr>
          <p:spPr bwMode="gray">
            <a:xfrm rot="3419336">
              <a:off x="5441035" y="1870879"/>
              <a:ext cx="461963" cy="501650"/>
            </a:xfrm>
            <a:prstGeom prst="rect">
              <a:avLst/>
            </a:prstGeom>
            <a:gradFill rotWithShape="1">
              <a:gsLst>
                <a:gs pos="0">
                  <a:srgbClr val="3279D8"/>
                </a:gs>
                <a:gs pos="100000">
                  <a:srgbClr val="173864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49170" name="Line 14"/>
            <p:cNvSpPr>
              <a:spLocks noChangeShapeType="1"/>
            </p:cNvSpPr>
            <p:nvPr/>
          </p:nvSpPr>
          <p:spPr bwMode="auto">
            <a:xfrm>
              <a:off x="6625486" y="2197283"/>
              <a:ext cx="734164" cy="1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1" name="Line 14"/>
            <p:cNvSpPr>
              <a:spLocks noChangeShapeType="1"/>
            </p:cNvSpPr>
            <p:nvPr/>
          </p:nvSpPr>
          <p:spPr bwMode="auto">
            <a:xfrm flipV="1">
              <a:off x="4147022" y="2238526"/>
              <a:ext cx="786069" cy="0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2" name="Line 14"/>
            <p:cNvSpPr>
              <a:spLocks noChangeShapeType="1"/>
            </p:cNvSpPr>
            <p:nvPr/>
          </p:nvSpPr>
          <p:spPr bwMode="auto">
            <a:xfrm flipV="1">
              <a:off x="1775080" y="2257657"/>
              <a:ext cx="687416" cy="0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-31750" y="941388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altLang="ru-RU" sz="1900" cap="all" dirty="0">
                <a:solidFill>
                  <a:srgbClr val="4E577A"/>
                </a:solidFill>
                <a:latin typeface="Bookman Old Style" panose="02050604050505020204" pitchFamily="18" charset="0"/>
              </a:rPr>
              <a:t>Показники результативності за </a:t>
            </a:r>
            <a:r>
              <a:rPr lang="uk-UA" altLang="ru-RU" sz="1900" cap="all" dirty="0" smtClean="0">
                <a:solidFill>
                  <a:srgbClr val="4E577A"/>
                </a:solidFill>
                <a:latin typeface="Bookman Old Style" panose="02050604050505020204" pitchFamily="18" charset="0"/>
              </a:rPr>
              <a:t>2014 </a:t>
            </a:r>
            <a:r>
              <a:rPr lang="uk-UA" altLang="ru-RU" sz="1900" cap="all" dirty="0">
                <a:solidFill>
                  <a:srgbClr val="4E577A"/>
                </a:solidFill>
                <a:latin typeface="Bookman Old Style" panose="02050604050505020204" pitchFamily="18" charset="0"/>
              </a:rPr>
              <a:t>рік</a:t>
            </a:r>
            <a:endParaRPr lang="ru-RU" altLang="ru-RU" sz="1900" cap="all" dirty="0">
              <a:solidFill>
                <a:srgbClr val="4E577A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91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1" name="Прямоугольник 24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38" y="4138938"/>
            <a:ext cx="2436750" cy="2025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1836" y="778637"/>
            <a:ext cx="9144000" cy="5040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altLang="ru-RU" sz="1900" b="1" cap="all" dirty="0" smtClean="0">
                <a:solidFill>
                  <a:srgbClr val="4E577A"/>
                </a:solidFill>
                <a:effectLst/>
                <a:latin typeface="Bookman Old Style" panose="02050604050505020204" pitchFamily="18" charset="0"/>
              </a:rPr>
              <a:t>НАУКОВО-ДОСЛІДНА РОБОТА СТУДЕНТІВ і МОЛОДИХ учених</a:t>
            </a:r>
          </a:p>
        </p:txBody>
      </p:sp>
      <p:sp>
        <p:nvSpPr>
          <p:cNvPr id="50179" name="Прямоугольник 5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Прямоугольник 9"/>
          <p:cNvSpPr>
            <a:spLocks noChangeArrowheads="1"/>
          </p:cNvSpPr>
          <p:nvPr/>
        </p:nvSpPr>
        <p:spPr bwMode="auto">
          <a:xfrm>
            <a:off x="3276600" y="1382713"/>
            <a:ext cx="586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450850" indent="-17780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buClrTx/>
              <a:buFont typeface="Wingdings" pitchFamily="2" charset="2"/>
              <a:buChar char="§"/>
              <a:defRPr/>
            </a:pPr>
            <a:r>
              <a:rPr lang="uk-UA" altLang="ru-RU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Стипендії </a:t>
            </a:r>
            <a:r>
              <a:rPr lang="uk-UA" altLang="ru-RU" sz="1600" b="1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Президента України </a:t>
            </a:r>
            <a:r>
              <a:rPr lang="uk-UA" altLang="ru-RU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  <a:sym typeface="Symbol" pitchFamily="18" charset="2"/>
              </a:rPr>
              <a:t> 1</a:t>
            </a:r>
            <a:endParaRPr lang="en-US" alt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7521" y="2003699"/>
            <a:ext cx="5853113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1"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600" b="1" u="sng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Студенти</a:t>
            </a:r>
            <a:r>
              <a:rPr lang="uk-UA" altLang="ru-RU" sz="16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які брали участь у виконанні НДР </a:t>
            </a:r>
            <a:r>
              <a:rPr lang="uk-UA" altLang="ru-RU" sz="16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 </a:t>
            </a: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11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</a:endParaRPr>
          </a:p>
          <a:p>
            <a:pPr marL="450850" lvl="1" indent="-1778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Переможці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олімпіад </a:t>
            </a:r>
            <a:r>
              <a:rPr lang="uk-UA" altLang="ru-RU" sz="16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 </a:t>
            </a: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1 </a:t>
            </a:r>
          </a:p>
          <a:p>
            <a:pPr marL="450850" lvl="1" indent="-1778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Переможці конкурсу студентських наукових робіт – 2</a:t>
            </a:r>
          </a:p>
          <a:p>
            <a:pPr marL="450850" lvl="1" indent="-1778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диплом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із золотою медаллю при участі у міжнародній виставці: </a:t>
            </a: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Міжнародний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салон винаходів і нових технологій «Новий час».</a:t>
            </a:r>
          </a:p>
          <a:p>
            <a:pPr marL="450850" lvl="1" indent="-1778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1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місце </a:t>
            </a: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команди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студентів каф. валеології  на І-му «Всеукраїнському методичному семінарі-тренінгу з безпеки життєдіяльності».</a:t>
            </a:r>
          </a:p>
          <a:p>
            <a:pPr marL="450850" lvl="1" indent="-1778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1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місце </a:t>
            </a: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у </a:t>
            </a:r>
            <a:r>
              <a:rPr lang="en-US" altLang="ru-RU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VIII </a:t>
            </a: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Харківському регіональному конкурсі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студентських наукових </a:t>
            </a: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робіт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  <a:sym typeface="Symbol" pitchFamily="18" charset="2"/>
            </a:endParaRPr>
          </a:p>
          <a:p>
            <a:pPr marL="450850" lvl="1" indent="-1778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16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Кількість </a:t>
            </a:r>
            <a:r>
              <a:rPr lang="uk-UA" altLang="ru-RU" sz="16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статей, опублікованих за участю студентів </a:t>
            </a:r>
            <a:r>
              <a:rPr lang="uk-UA" altLang="ru-RU" sz="16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  <a:sym typeface="Symbol" pitchFamily="18" charset="2"/>
              </a:rPr>
              <a:t>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  <a:sym typeface="Symbol" pitchFamily="18" charset="2"/>
              </a:rPr>
              <a:t>6</a:t>
            </a:r>
            <a:endParaRPr lang="ru-RU" alt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  <a:sym typeface="Symbol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11" y="1497241"/>
            <a:ext cx="3056610" cy="22924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Науково-дослідна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та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середньому на рік студентів, які беруть участь у наукових дослідженнях – 45, що складає 22% від загальної кількості студентів</a:t>
            </a:r>
          </a:p>
          <a:p>
            <a:r>
              <a:rPr lang="uk-UA" dirty="0" smtClean="0"/>
              <a:t>Кількість молодих учених, які працюють на факультеті – 20%</a:t>
            </a:r>
          </a:p>
          <a:p>
            <a:r>
              <a:rPr lang="uk-UA" dirty="0" smtClean="0"/>
              <a:t>Відсоток молодих учених, які залишилися на факультеті після закінчення аспірантури в період </a:t>
            </a:r>
            <a:r>
              <a:rPr lang="uk-UA" smtClean="0"/>
              <a:t>2012–2014 рр. </a:t>
            </a:r>
            <a:r>
              <a:rPr lang="uk-UA" dirty="0" smtClean="0"/>
              <a:t>– 14 (35%)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5896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313" y="777875"/>
            <a:ext cx="89296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Пропозиції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щодо забезпечення організації наукового процесу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та розвитку наукових досліджень</a:t>
            </a:r>
            <a:endParaRPr lang="ru-RU" sz="2000" b="1" dirty="0">
              <a:solidFill>
                <a:srgbClr val="4E577A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675" y="2060575"/>
            <a:ext cx="846455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Важливою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стратегією щодо організації і фінансування науково-дослідних робіт у провідних класичних університетах повинна стати підтримка фундаментальних досліджень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гуманітарного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напрямку,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адже як засвідчили останні події розвиток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високих технологій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і пріоритети комерційної раціональності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мають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гармонійно поєднуватись з розвитком фундаментальних гуманістичних цінностей, високої духовної культури особистості, розумінням ідеалів свободи, які відповідають ідеї класичного університету.</a:t>
            </a:r>
            <a:endParaRPr lang="uk-UA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5" name="Rectangle 5"/>
          <p:cNvSpPr>
            <a:spLocks noChangeArrowheads="1"/>
          </p:cNvSpPr>
          <p:nvPr/>
        </p:nvSpPr>
        <p:spPr bwMode="gray">
          <a:xfrm>
            <a:off x="234482" y="1079756"/>
            <a:ext cx="8697825" cy="5621131"/>
          </a:xfrm>
          <a:prstGeom prst="rect">
            <a:avLst/>
          </a:prstGeom>
          <a:noFill/>
          <a:ln>
            <a:solidFill>
              <a:schemeClr val="accent1"/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pic>
        <p:nvPicPr>
          <p:cNvPr id="15367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2425"/>
            <a:ext cx="60229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88" y="1949450"/>
            <a:ext cx="86979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Філософський факультет</a:t>
            </a:r>
            <a:r>
              <a:rPr lang="uk-UA" sz="1600" b="1" cap="all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:</a:t>
            </a:r>
            <a:endParaRPr lang="ru-RU" sz="1600" b="1" cap="all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38" y="2420938"/>
            <a:ext cx="8431212" cy="1431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2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04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студентів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31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докторів наук, професорів 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6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2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кандидатів наук,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доцентів</a:t>
            </a:r>
            <a:r>
              <a:rPr lang="uk-UA" dirty="0" smtClean="0">
                <a:latin typeface="Bookman Old Style" panose="02050604050505020204" pitchFamily="18" charset="0"/>
                <a:cs typeface="+mn-cs"/>
              </a:rPr>
              <a:t> </a:t>
            </a:r>
            <a:endParaRPr lang="uk-UA" dirty="0">
              <a:latin typeface="Bookman Old Style" panose="02050604050505020204" pitchFamily="18" charset="0"/>
              <a:cs typeface="+mn-cs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dirty="0"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400" y="5308600"/>
            <a:ext cx="84947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5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кафедр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3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спеціальності) </a:t>
            </a:r>
            <a:endParaRPr lang="uk-UA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15371" name="Line 2"/>
          <p:cNvSpPr>
            <a:spLocks noChangeShapeType="1"/>
          </p:cNvSpPr>
          <p:nvPr/>
        </p:nvSpPr>
        <p:spPr bwMode="auto">
          <a:xfrm>
            <a:off x="1014413" y="5084763"/>
            <a:ext cx="7138987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72" name="Group 3"/>
          <p:cNvGrpSpPr>
            <a:grpSpLocks/>
          </p:cNvGrpSpPr>
          <p:nvPr/>
        </p:nvGrpSpPr>
        <p:grpSpPr bwMode="auto">
          <a:xfrm>
            <a:off x="747713" y="5013325"/>
            <a:ext cx="85725" cy="101600"/>
            <a:chOff x="1239" y="1515"/>
            <a:chExt cx="115" cy="115"/>
          </a:xfrm>
        </p:grpSpPr>
        <p:sp>
          <p:nvSpPr>
            <p:cNvPr id="15373" name="AutoShape 4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15374" name="AutoShape 5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D2DA7A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D2DA7A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37" y="3444326"/>
            <a:ext cx="2660526" cy="17751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-7209" y="1314607"/>
            <a:ext cx="9115713" cy="61555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uk-UA" altLang="ru-RU" sz="4000" dirty="0">
                <a:solidFill>
                  <a:schemeClr val="bg1"/>
                </a:solidFill>
                <a:latin typeface="Century" panose="02040604050505020304" pitchFamily="18" charset="0"/>
              </a:rPr>
              <a:t>Дякую за увагу</a:t>
            </a:r>
            <a:r>
              <a:rPr lang="en-US" altLang="ru-RU" sz="4000" dirty="0">
                <a:solidFill>
                  <a:schemeClr val="bg1"/>
                </a:solidFill>
                <a:latin typeface="Century" panose="02040604050505020304" pitchFamily="18" charset="0"/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5949950"/>
            <a:ext cx="3022600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en-US" altLang="ru-RU" sz="1400" b="1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6325" name="Прямоугольник 6"/>
          <p:cNvSpPr>
            <a:spLocks noChangeArrowheads="1"/>
          </p:cNvSpPr>
          <p:nvPr/>
        </p:nvSpPr>
        <p:spPr bwMode="auto">
          <a:xfrm>
            <a:off x="395288" y="188913"/>
            <a:ext cx="8497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Харківський національний університет імені В.Н. </a:t>
            </a:r>
            <a:r>
              <a:rPr lang="uk-UA" altLang="ru-RU" sz="1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Каразіна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Філософський факультет</a:t>
            </a:r>
            <a:endParaRPr lang="uk-UA" alt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632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2" y="4077742"/>
            <a:ext cx="74613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541588"/>
            <a:ext cx="9115425" cy="815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cs typeface="+mn-cs"/>
              </a:rPr>
              <a:t>Перепелиця Олег Миколайович</a:t>
            </a:r>
            <a:r>
              <a:rPr lang="uk-UA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cs typeface="+mn-cs"/>
              </a:rPr>
              <a:t>, </a:t>
            </a:r>
            <a:endParaRPr lang="uk-UA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  <a:cs typeface="+mn-cs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к. </a:t>
            </a:r>
            <a:r>
              <a:rPr lang="uk-UA" alt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філос</a:t>
            </a:r>
            <a:r>
              <a:rPr lang="uk-UA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. наук, доц., заступник декана </a:t>
            </a:r>
            <a:r>
              <a:rPr lang="uk-UA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з наукової роботи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11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20888"/>
            <a:ext cx="9144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Філософський факультет: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579862" y="5380293"/>
            <a:ext cx="8542337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Кількість аспірантів – </a:t>
            </a:r>
            <a:r>
              <a:rPr lang="uk-UA" sz="17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44</a:t>
            </a:r>
            <a:r>
              <a:rPr lang="uk-UA" sz="17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             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Кількість докторантів – </a:t>
            </a:r>
            <a:r>
              <a:rPr lang="en-US" sz="17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6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7788" y="2818606"/>
            <a:ext cx="8431212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Кількість спеціалізованих  учених рад – 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2</a:t>
            </a:r>
            <a:r>
              <a:rPr lang="uk-UA" sz="17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(за </a:t>
            </a:r>
            <a:r>
              <a:rPr lang="uk-UA" sz="17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4</a:t>
            </a:r>
            <a:r>
              <a:rPr lang="uk-UA" sz="17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спеціальностями)</a:t>
            </a:r>
          </a:p>
          <a:p>
            <a:pPr indent="5349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            Докторських – </a:t>
            </a:r>
            <a:r>
              <a:rPr lang="uk-UA" sz="17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1                      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Кандидатських – </a:t>
            </a: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1</a:t>
            </a:r>
            <a:endParaRPr lang="uk-UA" sz="17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38" y="3960812"/>
            <a:ext cx="86709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У спеціалізованих учених радах </a:t>
            </a:r>
            <a:r>
              <a:rPr lang="uk-UA" sz="17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факультету 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захищено дисертацій: </a:t>
            </a:r>
          </a:p>
          <a:p>
            <a:pPr marL="273050" indent="1778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               Докторських </a:t>
            </a:r>
            <a:r>
              <a:rPr lang="uk-UA" sz="1700" dirty="0">
                <a:solidFill>
                  <a:srgbClr val="071A2C"/>
                </a:solidFill>
                <a:latin typeface="Bookman Old Style" panose="02050604050505020204" pitchFamily="18" charset="0"/>
                <a:cs typeface="+mn-cs"/>
              </a:rPr>
              <a:t>– </a:t>
            </a:r>
            <a:r>
              <a:rPr lang="uk-UA" sz="17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1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                Кандидатських </a:t>
            </a:r>
            <a:r>
              <a:rPr lang="uk-UA" sz="1700" dirty="0">
                <a:solidFill>
                  <a:srgbClr val="071A2C"/>
                </a:solidFill>
                <a:latin typeface="Bookman Old Style" panose="02050604050505020204" pitchFamily="18" charset="0"/>
                <a:cs typeface="+mn-cs"/>
              </a:rPr>
              <a:t>– </a:t>
            </a:r>
            <a:r>
              <a:rPr lang="uk-UA" sz="17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+mn-cs"/>
              </a:rPr>
              <a:t>2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34482" y="1079756"/>
            <a:ext cx="8697825" cy="5621131"/>
          </a:xfrm>
          <a:prstGeom prst="rect">
            <a:avLst/>
          </a:prstGeom>
          <a:noFill/>
          <a:ln>
            <a:solidFill>
              <a:schemeClr val="accent1"/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16395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2425"/>
            <a:ext cx="60229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пріоритетні напрями наукової 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ru-RU" dirty="0" smtClean="0"/>
              <a:t>виконуються комплексні наукові теми: </a:t>
            </a:r>
          </a:p>
          <a:p>
            <a:pPr algn="just"/>
            <a:r>
              <a:rPr lang="ru-RU" dirty="0" smtClean="0"/>
              <a:t>«</a:t>
            </a:r>
            <a:r>
              <a:rPr lang="uk-UA" dirty="0" smtClean="0"/>
              <a:t>Філософія і багатоманіття соціокультурних світів»</a:t>
            </a:r>
            <a:endParaRPr lang="ru-RU" dirty="0" smtClean="0"/>
          </a:p>
          <a:p>
            <a:pPr algn="just"/>
            <a:r>
              <a:rPr lang="ru-RU" dirty="0" smtClean="0"/>
              <a:t>«Трансдисциплінарні дослідження науки і культури»</a:t>
            </a:r>
          </a:p>
          <a:p>
            <a:pPr algn="just"/>
            <a:r>
              <a:rPr lang="uk-UA" dirty="0" smtClean="0"/>
              <a:t>«Національно-культурна ідентичність у контексті культури </a:t>
            </a:r>
            <a:r>
              <a:rPr lang="uk-UA" dirty="0" err="1" smtClean="0"/>
              <a:t>Порубіжжя</a:t>
            </a:r>
            <a:r>
              <a:rPr lang="uk-UA" dirty="0" smtClean="0"/>
              <a:t>»</a:t>
            </a:r>
            <a:endParaRPr lang="ru-RU" dirty="0" smtClean="0"/>
          </a:p>
          <a:p>
            <a:pPr algn="just"/>
            <a:r>
              <a:rPr lang="uk-UA" dirty="0" smtClean="0"/>
              <a:t>«Розвиток політичної системи України в порівняльній та глобальній перспективі»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93162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38" y="631825"/>
            <a:ext cx="80391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Кількість виконаних НДР та обсяги їх фінансування</a:t>
            </a:r>
            <a:endParaRPr lang="ru-RU" b="1" cap="all" dirty="0">
              <a:solidFill>
                <a:srgbClr val="4E577A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607" y="3789040"/>
            <a:ext cx="677108" cy="23124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+mj-lt"/>
                <a:cs typeface="+mn-cs"/>
              </a:rPr>
              <a:t>Обсяг фінансування робіт, тис. грн.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607" y="908720"/>
            <a:ext cx="677108" cy="23124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Кількість виконаних робіт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606123097"/>
              </p:ext>
            </p:extLst>
          </p:nvPr>
        </p:nvGraphicFramePr>
        <p:xfrm>
          <a:off x="1907704" y="350100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8255"/>
              </p:ext>
            </p:extLst>
          </p:nvPr>
        </p:nvGraphicFramePr>
        <p:xfrm>
          <a:off x="1259632" y="1289650"/>
          <a:ext cx="7200802" cy="19314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68836"/>
                <a:gridCol w="778079"/>
                <a:gridCol w="778079"/>
                <a:gridCol w="662398"/>
                <a:gridCol w="662398"/>
                <a:gridCol w="662398"/>
                <a:gridCol w="662398"/>
                <a:gridCol w="713108"/>
                <a:gridCol w="713108"/>
              </a:tblGrid>
              <a:tr h="241437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Категорії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робіт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к-сть од.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тис.грн.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к-сть од.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тис.грн.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к-сть од.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тис.грн.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к-сть од.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тис.грн.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Фундаментальні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52,3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7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Прикладні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171,117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356,822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309,439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7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Госпдоговірні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15,325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719138" y="703263"/>
            <a:ext cx="805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cap="all" dirty="0">
                <a:solidFill>
                  <a:srgbClr val="4E577A"/>
                </a:solidFill>
                <a:latin typeface="Bookman Old Style" panose="02050604050505020204" pitchFamily="18" charset="0"/>
              </a:rPr>
              <a:t>Кількість виконаних робіт у </a:t>
            </a:r>
            <a:r>
              <a:rPr lang="uk-UA" altLang="ru-RU" sz="2000" cap="all" dirty="0" smtClean="0">
                <a:solidFill>
                  <a:srgbClr val="4E577A"/>
                </a:solidFill>
                <a:latin typeface="Bookman Old Style" panose="02050604050505020204" pitchFamily="18" charset="0"/>
              </a:rPr>
              <a:t>2014 </a:t>
            </a:r>
            <a:r>
              <a:rPr lang="uk-UA" altLang="ru-RU" sz="2000" cap="all" dirty="0">
                <a:solidFill>
                  <a:srgbClr val="4E577A"/>
                </a:solidFill>
                <a:latin typeface="Bookman Old Style" panose="02050604050505020204" pitchFamily="18" charset="0"/>
              </a:rPr>
              <a:t>році</a:t>
            </a:r>
            <a:endParaRPr lang="ru-RU" altLang="ru-RU" sz="2000" cap="all" dirty="0">
              <a:solidFill>
                <a:srgbClr val="4E577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8938" y="1314450"/>
            <a:ext cx="8647112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За рахунок загального фонду  державного бюджету виконувалось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2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НДР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на суму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115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295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тис. грн.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455" y="2303463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Прикладні дослідження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0499" y="2303463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Госпдоговірні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дослідження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18441" name="Прямоугольник 15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8280" y="2841317"/>
            <a:ext cx="18002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99,97 тис</a:t>
            </a: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 грн</a:t>
            </a:r>
            <a:r>
              <a:rPr lang="uk-UA" sz="16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2830822"/>
            <a:ext cx="18907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15,325 тис. грн.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597505553"/>
              </p:ext>
            </p:extLst>
          </p:nvPr>
        </p:nvGraphicFramePr>
        <p:xfrm>
          <a:off x="1891320" y="350100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5038"/>
            <a:ext cx="9144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11430"/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Важливі результати 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11430"/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За закінченими у </a:t>
            </a:r>
            <a:r>
              <a:rPr lang="uk-UA" sz="2400" b="1" cap="all" dirty="0" smtClean="0">
                <a:ln w="11430"/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2014 </a:t>
            </a:r>
            <a:r>
              <a:rPr lang="uk-UA" sz="2400" b="1" cap="all" dirty="0">
                <a:ln w="11430"/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році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11430"/>
                <a:solidFill>
                  <a:srgbClr val="4E577A"/>
                </a:solidFill>
                <a:latin typeface="Bookman Old Style" panose="02050604050505020204" pitchFamily="18" charset="0"/>
                <a:cs typeface="+mn-cs"/>
              </a:rPr>
              <a:t>Науково-дослідними роботами</a:t>
            </a:r>
            <a:endParaRPr lang="ru-RU" sz="2400" b="1" cap="all" spc="50" dirty="0">
              <a:ln w="11430"/>
              <a:solidFill>
                <a:srgbClr val="4E577A"/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6119813" y="668338"/>
            <a:ext cx="3024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b="1">
                <a:solidFill>
                  <a:srgbClr val="4E577A"/>
                </a:solidFill>
                <a:latin typeface="Bookman Old Style" panose="02050604050505020204" pitchFamily="18" charset="0"/>
              </a:rPr>
              <a:t>Прикладні дослідження</a:t>
            </a:r>
            <a:endParaRPr lang="ru-RU" altLang="ru-RU" sz="1400" b="1">
              <a:solidFill>
                <a:srgbClr val="4E577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698" y="4510088"/>
            <a:ext cx="8135937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Застосування: 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педагогіка, психологія, валеологія, реабілітація, соціальна робота.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Впровадження: 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ВНЗ Міністерства освіти і науки України. Зокрема, у навчально-виховної процес Харківського національного університету імені В.Н. Каразіна і Харківського національного автомобільно-дорожнього університету.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Опубліковано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: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40 статей та тез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доповідей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з них 16 – у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виданнях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що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включені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до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переліку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наукових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фахових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видань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України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2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навчальних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посібника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1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монографія</a:t>
            </a:r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. </a:t>
            </a:r>
            <a:endParaRPr lang="uk-UA" sz="14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Захищено: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2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кандидатські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дисертації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11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магістерських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робіт</a:t>
            </a:r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Отримано: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2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патенти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України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подано 1 заявка 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отримання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патенту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України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3 диплома із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золотими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медалями при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участі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у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міжнародній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виставці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: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Міжнародний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салон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винаходів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і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нових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технологій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«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Новий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час»</a:t>
            </a:r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088" y="1166813"/>
            <a:ext cx="554831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Розробка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навчально-педагогічної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системи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формування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духовної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культури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студентської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молоді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як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елемента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здоров’язбережувального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освітнього</a:t>
            </a:r>
            <a:r>
              <a:rPr lang="ru-RU" sz="1400" b="1" cap="all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простору</a:t>
            </a:r>
            <a:r>
              <a:rPr lang="uk-UA" sz="1400" b="1" cap="all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Науковий 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керівник – </a:t>
            </a:r>
            <a:r>
              <a:rPr lang="uk-UA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докт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. біол. наук, </a:t>
            </a:r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                 проф. </a:t>
            </a:r>
            <a:r>
              <a:rPr lang="uk-UA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Гончаренко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М.С.</a:t>
            </a:r>
          </a:p>
          <a:p>
            <a:pPr indent="712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Обсяг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фінансування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за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повний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період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–</a:t>
            </a:r>
          </a:p>
          <a:p>
            <a:pPr indent="712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165,966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тис. грн.,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2014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рік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– 99,97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тис. грн.</a:t>
            </a:r>
          </a:p>
        </p:txBody>
      </p:sp>
      <p:sp>
        <p:nvSpPr>
          <p:cNvPr id="31751" name="Прямоугольник 8"/>
          <p:cNvSpPr>
            <a:spLocks noChangeArrowheads="1"/>
          </p:cNvSpPr>
          <p:nvPr/>
        </p:nvSpPr>
        <p:spPr bwMode="auto">
          <a:xfrm>
            <a:off x="777875" y="539750"/>
            <a:ext cx="5378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i="1" u="sng">
                <a:solidFill>
                  <a:srgbClr val="4E577A"/>
                </a:solidFill>
                <a:latin typeface="Book Antiqua" panose="02040602050305030304" pitchFamily="18" charset="0"/>
              </a:rPr>
              <a:t>Науки про життя, нові технології профілактики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i="1" u="sng">
                <a:solidFill>
                  <a:srgbClr val="4E577A"/>
                </a:solidFill>
                <a:latin typeface="Book Antiqua" panose="02040602050305030304" pitchFamily="18" charset="0"/>
              </a:rPr>
              <a:t>та лікування найпоширеніших захворювань</a:t>
            </a:r>
          </a:p>
        </p:txBody>
      </p:sp>
      <p:sp>
        <p:nvSpPr>
          <p:cNvPr id="31753" name="Прямоугольник 9"/>
          <p:cNvSpPr>
            <a:spLocks noChangeArrowheads="1"/>
          </p:cNvSpPr>
          <p:nvPr/>
        </p:nvSpPr>
        <p:spPr bwMode="auto">
          <a:xfrm>
            <a:off x="476020" y="3076853"/>
            <a:ext cx="56880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 smtClean="0">
                <a:solidFill>
                  <a:srgbClr val="101B1D"/>
                </a:solidFill>
                <a:latin typeface="Bookman Old Style" panose="02050604050505020204" pitchFamily="18" charset="0"/>
              </a:rPr>
              <a:t>Розроблена система забезпечує формування духовної культури молоді відповідно до вимог  </a:t>
            </a:r>
            <a:r>
              <a:rPr lang="uk-UA" altLang="ru-RU" sz="1400" dirty="0" err="1" smtClean="0">
                <a:solidFill>
                  <a:srgbClr val="101B1D"/>
                </a:solidFill>
                <a:latin typeface="Bookman Old Style" panose="02050604050505020204" pitchFamily="18" charset="0"/>
              </a:rPr>
              <a:t>здоров’язбережувального</a:t>
            </a:r>
            <a:r>
              <a:rPr lang="uk-UA" altLang="ru-RU" sz="1400" dirty="0" smtClean="0">
                <a:solidFill>
                  <a:srgbClr val="101B1D"/>
                </a:solidFill>
                <a:latin typeface="Bookman Old Style" panose="02050604050505020204" pitchFamily="18" charset="0"/>
              </a:rPr>
              <a:t> простору як сукупності психологічних, педагогічних, культурно-духовних умов самореалізації особистості в напрямку збереження, зміцнення індивідуального та суспільного здоров’я.</a:t>
            </a:r>
            <a:endParaRPr lang="ru-RU" altLang="ru-RU" sz="1400" dirty="0">
              <a:solidFill>
                <a:srgbClr val="101B1D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465" y="1001931"/>
            <a:ext cx="2760132" cy="20700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4975" y="3141663"/>
            <a:ext cx="83566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Вперше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проведено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наукове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дослідження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деяких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хімічних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властивостей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структурованої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води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Марцінишина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Ю.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Д.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та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порівняння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цих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характеристик з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найчастіше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вживаною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в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регіоні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питною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водою, 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також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проведено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вивчення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впливу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якості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води 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параметри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стану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організму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за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допомогою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новітніх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апаратно-програмних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комплексів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діагностики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стану здоров’я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людини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.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Результати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роботи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можна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використовувати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для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подальшого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вивчення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впливу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структурованої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води 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здоров`я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людини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також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застосовувати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методи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приготування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води у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оздоровчий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практиці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.</a:t>
            </a:r>
            <a:endParaRPr lang="uk-UA" sz="14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Застосування: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медицина,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профілактика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геронтологія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валеологія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бальнеологія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санаторно-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курортне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лікування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реабілітація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.</a:t>
            </a:r>
            <a:endParaRPr lang="uk-UA" sz="14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Опубліковано</a:t>
            </a:r>
            <a:r>
              <a:rPr lang="uk-UA" sz="14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:</a:t>
            </a:r>
            <a:r>
              <a:rPr lang="uk-UA" sz="1400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4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статті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у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матеріалах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міжнародних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конференцій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, одна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стаття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підготована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 до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друку</a:t>
            </a:r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  <a:cs typeface="+mn-cs"/>
              </a:rPr>
              <a:t>. </a:t>
            </a:r>
            <a:endParaRPr lang="uk-UA" sz="14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434975" y="19050"/>
            <a:ext cx="849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Основні результати наукової та науково-технічної діяльності за </a:t>
            </a:r>
            <a:r>
              <a:rPr lang="uk-UA" altLang="ru-RU" sz="1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2014 </a:t>
            </a:r>
            <a:r>
              <a:rPr lang="uk-UA" altLang="ru-RU" sz="1400" dirty="0">
                <a:solidFill>
                  <a:schemeClr val="bg1"/>
                </a:solidFill>
                <a:latin typeface="Century" panose="02040604050505020304" pitchFamily="18" charset="0"/>
              </a:rPr>
              <a:t>рік</a:t>
            </a:r>
            <a:endParaRPr lang="ru-RU" altLang="ru-RU" sz="1400" dirty="0">
              <a:latin typeface="Century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638" y="1268413"/>
            <a:ext cx="5754687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400" b="1" cap="all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Здоров’язбережувальні та </a:t>
            </a:r>
            <a:r>
              <a:rPr lang="ru-RU" sz="1400" b="1" cap="all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здоров’явостановлюючі</a:t>
            </a:r>
            <a:r>
              <a:rPr lang="ru-RU" sz="1400" b="1" cap="all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технології</a:t>
            </a:r>
            <a:r>
              <a:rPr lang="ru-RU" sz="1400" b="1" cap="all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омолодження</a:t>
            </a:r>
            <a:r>
              <a:rPr lang="ru-RU" sz="1400" b="1" cap="all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і </a:t>
            </a:r>
            <a:r>
              <a:rPr lang="ru-RU" sz="1400" b="1" cap="all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довголіття</a:t>
            </a:r>
            <a:r>
              <a:rPr lang="ru-RU" sz="1400" b="1" cap="all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b="1" cap="all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людини</a:t>
            </a:r>
            <a:r>
              <a:rPr lang="uk-UA" sz="1400" b="1" cap="all" dirty="0" smtClean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</a:t>
            </a:r>
            <a:endParaRPr lang="uk-UA" sz="1400" b="1" cap="all" dirty="0">
              <a:solidFill>
                <a:srgbClr val="DDE9EC">
                  <a:lumMod val="10000"/>
                </a:srgbClr>
              </a:solidFill>
              <a:latin typeface="Bookman Old Style" panose="02050604050505020204" pitchFamily="18" charset="0"/>
              <a:cs typeface="+mn-cs"/>
            </a:endParaRPr>
          </a:p>
          <a:p>
            <a:pPr marL="2957513" indent="-2328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Науковий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керівник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– </a:t>
            </a:r>
            <a:r>
              <a:rPr lang="ru-RU" sz="1400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докт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. </a:t>
            </a:r>
            <a:r>
              <a:rPr lang="ru-RU" sz="1400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біол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. наук,      </a:t>
            </a:r>
          </a:p>
          <a:p>
            <a:pPr marL="2957513" indent="-2328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                  проф. Гончаренко М.С.</a:t>
            </a:r>
          </a:p>
          <a:p>
            <a:pPr indent="628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Обсяг </a:t>
            </a:r>
            <a:r>
              <a:rPr lang="ru-RU" sz="1400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фінансування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за </a:t>
            </a:r>
            <a:r>
              <a:rPr lang="ru-RU" sz="1400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повний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ru-RU" sz="1400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період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–</a:t>
            </a:r>
          </a:p>
          <a:p>
            <a:pPr indent="6286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35,325 тис. грн., 2014 </a:t>
            </a:r>
            <a:r>
              <a:rPr lang="ru-RU" sz="1400" dirty="0" err="1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рік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 – 15,325 </a:t>
            </a:r>
            <a:r>
              <a:rPr lang="ru-RU" sz="1400" dirty="0" smtClean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тис</a:t>
            </a:r>
            <a:r>
              <a:rPr lang="ru-RU" sz="1400" dirty="0">
                <a:solidFill>
                  <a:srgbClr val="DDE9EC">
                    <a:lumMod val="10000"/>
                  </a:srgbClr>
                </a:solidFill>
                <a:latin typeface="Bookman Old Style" panose="02050604050505020204" pitchFamily="18" charset="0"/>
                <a:cs typeface="+mn-cs"/>
              </a:rPr>
              <a:t>. грн.</a:t>
            </a:r>
          </a:p>
        </p:txBody>
      </p:sp>
      <p:sp>
        <p:nvSpPr>
          <p:cNvPr id="33798" name="Прямоугольник 8"/>
          <p:cNvSpPr>
            <a:spLocks noChangeArrowheads="1"/>
          </p:cNvSpPr>
          <p:nvPr/>
        </p:nvSpPr>
        <p:spPr bwMode="auto">
          <a:xfrm>
            <a:off x="5908675" y="668338"/>
            <a:ext cx="302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b="1" dirty="0" smtClean="0">
                <a:solidFill>
                  <a:srgbClr val="4E577A"/>
                </a:solidFill>
                <a:latin typeface="Bookman Old Style" panose="02050604050505020204" pitchFamily="18" charset="0"/>
              </a:rPr>
              <a:t>Госпдоговірні </a:t>
            </a:r>
            <a:r>
              <a:rPr lang="uk-UA" altLang="ru-RU" sz="1400" b="1" dirty="0">
                <a:solidFill>
                  <a:srgbClr val="4E577A"/>
                </a:solidFill>
                <a:latin typeface="Bookman Old Style" panose="02050604050505020204" pitchFamily="18" charset="0"/>
              </a:rPr>
              <a:t>дослідження</a:t>
            </a:r>
            <a:endParaRPr lang="ru-RU" altLang="ru-RU" sz="1400" b="1" dirty="0">
              <a:solidFill>
                <a:srgbClr val="4E577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799" name="Прямоугольник 1"/>
          <p:cNvSpPr>
            <a:spLocks noChangeArrowheads="1"/>
          </p:cNvSpPr>
          <p:nvPr/>
        </p:nvSpPr>
        <p:spPr bwMode="auto">
          <a:xfrm>
            <a:off x="758825" y="530225"/>
            <a:ext cx="552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anose="02040502050405020303" pitchFamily="18" charset="0"/>
              <a:buChar char="▫"/>
              <a:defRPr sz="2000">
                <a:solidFill>
                  <a:srgbClr val="D2DA7A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i="1" u="sng">
                <a:solidFill>
                  <a:srgbClr val="4E577A"/>
                </a:solidFill>
                <a:latin typeface="Book Antiqua" panose="02040602050305030304" pitchFamily="18" charset="0"/>
              </a:rPr>
              <a:t>Науки про життя, нові технології профілактики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i="1" u="sng">
                <a:solidFill>
                  <a:srgbClr val="4E577A"/>
                </a:solidFill>
                <a:latin typeface="Book Antiqua" panose="02040602050305030304" pitchFamily="18" charset="0"/>
              </a:rPr>
              <a:t>та лікування найпоширеніших захворювань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36" y="1131869"/>
            <a:ext cx="3747477" cy="18490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handbook">
  <a:themeElements>
    <a:clrScheme name="Другая 2">
      <a:dk1>
        <a:srgbClr val="727CA3"/>
      </a:dk1>
      <a:lt1>
        <a:sysClr val="window" lastClr="FFFFFF"/>
      </a:lt1>
      <a:dk2>
        <a:srgbClr val="727CA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r="280000" b="280000"/>
          </a:path>
        </a:gradFill>
      </a:fillStyleLst>
      <a:lnStyleLst>
        <a:ln w="4444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  <a:satMod val="200000"/>
              </a:schemeClr>
            </a:gs>
            <a:gs pos="80000">
              <a:schemeClr val="phClr">
                <a:shade val="55000"/>
                <a:satMod val="175000"/>
              </a:schemeClr>
            </a:gs>
            <a:gs pos="100000">
              <a:schemeClr val="phClr">
                <a:shade val="37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</a:schemeClr>
              <a:schemeClr val="phClr">
                <a:tint val="80000"/>
                <a:satMod val="120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0</TotalTime>
  <Words>1214</Words>
  <Application>Microsoft Office PowerPoint</Application>
  <PresentationFormat>Экран (4:3)</PresentationFormat>
  <Paragraphs>173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Book Antiqua</vt:lpstr>
      <vt:lpstr>Bookman Old Style</vt:lpstr>
      <vt:lpstr>Calibri</vt:lpstr>
      <vt:lpstr>Century</vt:lpstr>
      <vt:lpstr>Georgia</vt:lpstr>
      <vt:lpstr>Symbol</vt:lpstr>
      <vt:lpstr>Times New Roman</vt:lpstr>
      <vt:lpstr>Wingdings</vt:lpstr>
      <vt:lpstr>Wingdings 2</vt:lpstr>
      <vt:lpstr>Company handbook</vt:lpstr>
      <vt:lpstr>Основні результати наукової та                  науково-технічної діяльності  за 2014 рік</vt:lpstr>
      <vt:lpstr>Презентация PowerPoint</vt:lpstr>
      <vt:lpstr>Презентация PowerPoint</vt:lpstr>
      <vt:lpstr>Основні пріоритетні напрями наукової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Кількість захищених дисертацій  працівниками факультету</vt:lpstr>
      <vt:lpstr>Презентация PowerPoint</vt:lpstr>
      <vt:lpstr>Презентация PowerPoint</vt:lpstr>
      <vt:lpstr>Презентация PowerPoint</vt:lpstr>
      <vt:lpstr>Наукове та науково-технічне співробітництво із закордонними організаціями</vt:lpstr>
      <vt:lpstr>Презентация PowerPoint</vt:lpstr>
      <vt:lpstr>Презентация PowerPoint</vt:lpstr>
      <vt:lpstr>Науково-дослідна діяльність студентів та молодих учених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2014-02-10T13:38:05Z</dcterms:created>
  <dcterms:modified xsi:type="dcterms:W3CDTF">2015-03-10T12:39:36Z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TC101671241049</vt:lpwstr>
  </property>
</Properties>
</file>