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8" r:id="rId4"/>
    <p:sldId id="261" r:id="rId5"/>
    <p:sldId id="262" r:id="rId6"/>
    <p:sldId id="258" r:id="rId7"/>
    <p:sldId id="287" r:id="rId8"/>
    <p:sldId id="269" r:id="rId9"/>
    <p:sldId id="259" r:id="rId10"/>
    <p:sldId id="270" r:id="rId11"/>
    <p:sldId id="260" r:id="rId12"/>
    <p:sldId id="271" r:id="rId13"/>
    <p:sldId id="267" r:id="rId14"/>
    <p:sldId id="277" r:id="rId15"/>
    <p:sldId id="263" r:id="rId16"/>
    <p:sldId id="264" r:id="rId17"/>
    <p:sldId id="272" r:id="rId18"/>
    <p:sldId id="265" r:id="rId19"/>
    <p:sldId id="266" r:id="rId20"/>
    <p:sldId id="285" r:id="rId21"/>
    <p:sldId id="284" r:id="rId22"/>
    <p:sldId id="278" r:id="rId23"/>
    <p:sldId id="283" r:id="rId24"/>
    <p:sldId id="280" r:id="rId25"/>
    <p:sldId id="281" r:id="rId26"/>
    <p:sldId id="279" r:id="rId27"/>
    <p:sldId id="273" r:id="rId28"/>
    <p:sldId id="274" r:id="rId29"/>
    <p:sldId id="282" r:id="rId30"/>
    <p:sldId id="286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1E8CE-9663-45D8-BA61-0FDC5B1072FE}" type="datetimeFigureOut">
              <a:rPr lang="uk-UA" smtClean="0"/>
              <a:t>09.05.2016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DD4BC-8BFF-4912-8471-7112D3B8CC2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esearch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conducted by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Ilko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Kucheriv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Democratic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Kyiv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Sociology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(KIIS)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15-25, 2015. A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2,040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respondents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Ukraine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excepti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Crimean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Autonomous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Republic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Luhansk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Donetsk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oblasts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polling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conducted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territories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Ukraine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DD4BC-8BFF-4912-8471-7112D3B8CC27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3BD1-DF33-43C4-A482-F3390AE4D96B}" type="datetimeFigureOut">
              <a:rPr lang="uk-UA" smtClean="0"/>
              <a:pPr/>
              <a:t>09.05.2016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2A30-A55C-4FF8-9FB3-93F0DCAAF1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law.org.ua/en" TargetMode="External"/><Relationship Id="rId13" Type="http://schemas.openxmlformats.org/officeDocument/2006/relationships/hyperlink" Target="https://www.oporaua.org/en/" TargetMode="External"/><Relationship Id="rId3" Type="http://schemas.openxmlformats.org/officeDocument/2006/relationships/hyperlink" Target="http://www.kmu.gov.ua/" TargetMode="External"/><Relationship Id="rId7" Type="http://schemas.openxmlformats.org/officeDocument/2006/relationships/hyperlink" Target="http://www.stopfake.org/en" TargetMode="External"/><Relationship Id="rId12" Type="http://schemas.openxmlformats.org/officeDocument/2006/relationships/hyperlink" Target="http://www.cvk.gov.ua/" TargetMode="External"/><Relationship Id="rId2" Type="http://schemas.openxmlformats.org/officeDocument/2006/relationships/hyperlink" Target="http://www.rada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pr.org.ua/en/" TargetMode="External"/><Relationship Id="rId11" Type="http://schemas.openxmlformats.org/officeDocument/2006/relationships/hyperlink" Target="http://www.irf.ua/" TargetMode="External"/><Relationship Id="rId5" Type="http://schemas.openxmlformats.org/officeDocument/2006/relationships/hyperlink" Target="http://carnegieendowment.org/specialprojects/Ukraine/" TargetMode="External"/><Relationship Id="rId10" Type="http://schemas.openxmlformats.org/officeDocument/2006/relationships/hyperlink" Target="http://www.khpg.org/en/" TargetMode="External"/><Relationship Id="rId4" Type="http://schemas.openxmlformats.org/officeDocument/2006/relationships/hyperlink" Target="http://www.president.gov.ua/" TargetMode="External"/><Relationship Id="rId9" Type="http://schemas.openxmlformats.org/officeDocument/2006/relationships/hyperlink" Target="http://sprotyv.info/en" TargetMode="External"/><Relationship Id="rId14" Type="http://schemas.openxmlformats.org/officeDocument/2006/relationships/hyperlink" Target="http://www.cvu.org.u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Ukraine: between Democracy and Gray Zone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Political System, Civil Society and Reform Perspectives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Internally Displaced Persons in Ukraine</a:t>
            </a:r>
            <a:endParaRPr lang="uk-UA" dirty="0"/>
          </a:p>
        </p:txBody>
      </p:sp>
      <p:pic>
        <p:nvPicPr>
          <p:cNvPr id="4" name="Содержимое 3" descr="ВПЛ.jpg-lar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202886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Zone Risks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Frozen Conflict, weak </a:t>
            </a:r>
            <a:r>
              <a:rPr lang="en-US" dirty="0"/>
              <a:t>S</a:t>
            </a:r>
            <a:r>
              <a:rPr lang="en-US" dirty="0" smtClean="0"/>
              <a:t>tate’s sovereignty </a:t>
            </a:r>
          </a:p>
          <a:p>
            <a:r>
              <a:rPr lang="en-US" dirty="0" smtClean="0"/>
              <a:t>Militarization of society, uncontrolled and unknown number of guns</a:t>
            </a:r>
          </a:p>
          <a:p>
            <a:r>
              <a:rPr lang="en-US" dirty="0" smtClean="0"/>
              <a:t>Poorest state in Europe (GDP 3082 $ per Capita), economical crisis and shadowed economy</a:t>
            </a:r>
          </a:p>
          <a:p>
            <a:r>
              <a:rPr lang="en-US" dirty="0" smtClean="0"/>
              <a:t>Risk of new street protests, pro-Russian revenge  and even Russian invasion</a:t>
            </a:r>
          </a:p>
          <a:p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Ukrainian Rights: </a:t>
            </a:r>
            <a:br>
              <a:rPr lang="en-US" dirty="0" smtClean="0"/>
            </a:br>
            <a:r>
              <a:rPr lang="en-US" dirty="0" err="1" smtClean="0"/>
              <a:t>marginals</a:t>
            </a:r>
            <a:r>
              <a:rPr lang="en-US" dirty="0" smtClean="0"/>
              <a:t> </a:t>
            </a:r>
            <a:r>
              <a:rPr lang="en-US" dirty="0" smtClean="0"/>
              <a:t>or a real power?</a:t>
            </a:r>
            <a:endParaRPr lang="uk-UA" dirty="0"/>
          </a:p>
        </p:txBody>
      </p:sp>
      <p:pic>
        <p:nvPicPr>
          <p:cNvPr id="4" name="Содержимое 3" descr="азов_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734481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“Ukrainian Rights”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900" u="sng" dirty="0" smtClean="0"/>
              <a:t>Extraordinary Parliamentary Elections 2014 results </a:t>
            </a:r>
            <a:endParaRPr lang="uk-UA" sz="3900" u="sng" dirty="0" smtClean="0"/>
          </a:p>
          <a:p>
            <a:pPr>
              <a:buFontTx/>
              <a:buChar char="-"/>
            </a:pPr>
            <a:r>
              <a:rPr lang="en-US" dirty="0" smtClean="0"/>
              <a:t>Right Sector – </a:t>
            </a:r>
            <a:r>
              <a:rPr lang="en-US" b="1" dirty="0" smtClean="0"/>
              <a:t>1,8 %</a:t>
            </a:r>
            <a:r>
              <a:rPr lang="en-US" dirty="0" smtClean="0"/>
              <a:t> of voters support; </a:t>
            </a:r>
          </a:p>
          <a:p>
            <a:pPr>
              <a:buFontTx/>
              <a:buChar char="-"/>
            </a:pPr>
            <a:r>
              <a:rPr lang="en-US" dirty="0" err="1" smtClean="0"/>
              <a:t>Dmytro</a:t>
            </a:r>
            <a:r>
              <a:rPr lang="en-US" dirty="0" smtClean="0"/>
              <a:t> </a:t>
            </a:r>
            <a:r>
              <a:rPr lang="en-US" dirty="0" err="1" smtClean="0"/>
              <a:t>Yarosh</a:t>
            </a:r>
            <a:r>
              <a:rPr lang="en-US" dirty="0" smtClean="0"/>
              <a:t> 0,7 % on </a:t>
            </a:r>
            <a:r>
              <a:rPr lang="en-US" dirty="0" err="1" smtClean="0"/>
              <a:t>Presidental</a:t>
            </a:r>
            <a:r>
              <a:rPr lang="en-US" dirty="0" smtClean="0"/>
              <a:t> Elections </a:t>
            </a:r>
          </a:p>
          <a:p>
            <a:pPr>
              <a:buFontTx/>
              <a:buChar char="-"/>
            </a:pPr>
            <a:r>
              <a:rPr lang="en-US" dirty="0" smtClean="0"/>
              <a:t>Svoboda – </a:t>
            </a:r>
            <a:r>
              <a:rPr lang="en-US" b="1" dirty="0" smtClean="0"/>
              <a:t>4,7 %</a:t>
            </a:r>
            <a:r>
              <a:rPr lang="en-US" dirty="0" smtClean="0"/>
              <a:t> in 2014 </a:t>
            </a:r>
            <a:r>
              <a:rPr lang="en-US" dirty="0" err="1" smtClean="0"/>
              <a:t>vs</a:t>
            </a:r>
            <a:r>
              <a:rPr lang="en-US" dirty="0" smtClean="0"/>
              <a:t> 10 % in 2012, </a:t>
            </a:r>
          </a:p>
          <a:p>
            <a:pPr>
              <a:buFontTx/>
              <a:buChar char="-"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Tyagnybok</a:t>
            </a:r>
            <a:r>
              <a:rPr lang="en-US" dirty="0" smtClean="0"/>
              <a:t> 1.16 % on </a:t>
            </a:r>
            <a:r>
              <a:rPr lang="en-US" dirty="0" err="1" smtClean="0"/>
              <a:t>Presidental</a:t>
            </a:r>
            <a:r>
              <a:rPr lang="en-US" dirty="0" smtClean="0"/>
              <a:t> Elections</a:t>
            </a:r>
          </a:p>
          <a:p>
            <a:pPr>
              <a:buFontTx/>
              <a:buChar char="-"/>
            </a:pPr>
            <a:r>
              <a:rPr lang="en-US" dirty="0" err="1" smtClean="0"/>
              <a:t>Andriy</a:t>
            </a:r>
            <a:r>
              <a:rPr lang="en-US" dirty="0" smtClean="0"/>
              <a:t> </a:t>
            </a:r>
            <a:r>
              <a:rPr lang="en-US" dirty="0" err="1" smtClean="0"/>
              <a:t>Biletskyu</a:t>
            </a:r>
            <a:r>
              <a:rPr lang="en-US" dirty="0" smtClean="0"/>
              <a:t>  (Azov) – won single-member district as independent candidate in Kyiv in 2014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Ukrainian </a:t>
            </a:r>
            <a:r>
              <a:rPr lang="en-US" dirty="0" smtClean="0"/>
              <a:t>Rights: perspectives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Public attention </a:t>
            </a:r>
            <a:r>
              <a:rPr lang="en-US" dirty="0" smtClean="0"/>
              <a:t>to ATO and risk of ‘real’ war with </a:t>
            </a:r>
            <a:r>
              <a:rPr lang="en-US" dirty="0" smtClean="0"/>
              <a:t>Russia </a:t>
            </a:r>
            <a:r>
              <a:rPr lang="en-US" b="1" dirty="0" smtClean="0"/>
              <a:t>decreased</a:t>
            </a:r>
            <a:r>
              <a:rPr lang="en-US" dirty="0" smtClean="0"/>
              <a:t>, </a:t>
            </a:r>
            <a:r>
              <a:rPr lang="en-US" dirty="0" smtClean="0"/>
              <a:t>caused by economy issues, “normalization” of conflict situation</a:t>
            </a:r>
          </a:p>
          <a:p>
            <a:r>
              <a:rPr lang="en-US" dirty="0" err="1" smtClean="0"/>
              <a:t>Discreditation</a:t>
            </a:r>
            <a:r>
              <a:rPr lang="en-US" dirty="0" smtClean="0"/>
              <a:t> of “heroes” and </a:t>
            </a:r>
            <a:r>
              <a:rPr lang="en-US" dirty="0" smtClean="0"/>
              <a:t>volunteering battalions </a:t>
            </a:r>
            <a:r>
              <a:rPr lang="en-US" dirty="0" smtClean="0"/>
              <a:t>in some </a:t>
            </a:r>
            <a:r>
              <a:rPr lang="en-US" dirty="0" smtClean="0"/>
              <a:t>Media, prosecution and trials for corruption, embezzlement of public funds and state supplies </a:t>
            </a:r>
            <a:endParaRPr lang="en-US" dirty="0" smtClean="0"/>
          </a:p>
          <a:p>
            <a:r>
              <a:rPr lang="en-US" dirty="0" smtClean="0"/>
              <a:t>Support of European course by majority of population, fears of Third </a:t>
            </a:r>
            <a:r>
              <a:rPr lang="en-US" dirty="0" err="1" smtClean="0"/>
              <a:t>Maidan</a:t>
            </a:r>
            <a:endParaRPr lang="en-US" dirty="0" smtClean="0"/>
          </a:p>
          <a:p>
            <a:r>
              <a:rPr lang="en-US" dirty="0" smtClean="0"/>
              <a:t>Internal ideological migration from radical ethnic nationalism to more centrist or traditional values (family, patriotism, </a:t>
            </a:r>
            <a:r>
              <a:rPr lang="en-US" dirty="0" err="1" smtClean="0"/>
              <a:t>decommunization</a:t>
            </a:r>
            <a:r>
              <a:rPr lang="en-US" dirty="0" smtClean="0"/>
              <a:t>) – to get more voters support (“Right Sector”, </a:t>
            </a:r>
            <a:r>
              <a:rPr lang="en-US" dirty="0" err="1" smtClean="0"/>
              <a:t>Biletskiy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</a:t>
            </a:r>
            <a:r>
              <a:rPr lang="en-US" dirty="0" smtClean="0"/>
              <a:t>Society</a:t>
            </a:r>
            <a:r>
              <a:rPr lang="en-US" dirty="0" smtClean="0"/>
              <a:t>: Third Sector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than 80 000 NGO registered</a:t>
            </a:r>
          </a:p>
          <a:p>
            <a:r>
              <a:rPr lang="en-US" dirty="0" smtClean="0"/>
              <a:t>Active </a:t>
            </a:r>
            <a:r>
              <a:rPr lang="en-US" b="1" dirty="0" smtClean="0"/>
              <a:t>volunteers movement </a:t>
            </a:r>
            <a:r>
              <a:rPr lang="en-US" dirty="0" smtClean="0"/>
              <a:t>(especially in </a:t>
            </a:r>
            <a:r>
              <a:rPr lang="en-US" dirty="0" err="1" smtClean="0"/>
              <a:t>Kharkiv</a:t>
            </a:r>
            <a:r>
              <a:rPr lang="en-US" dirty="0" smtClean="0"/>
              <a:t> and </a:t>
            </a:r>
            <a:r>
              <a:rPr lang="en-US" dirty="0" err="1" smtClean="0"/>
              <a:t>Dniepropetrovsk</a:t>
            </a:r>
            <a:r>
              <a:rPr lang="en-US" dirty="0" smtClean="0"/>
              <a:t>, where </a:t>
            </a:r>
            <a:r>
              <a:rPr lang="en-US" dirty="0" smtClean="0"/>
              <a:t>in 2014-2015 they </a:t>
            </a:r>
            <a:r>
              <a:rPr lang="en-US" dirty="0" smtClean="0"/>
              <a:t>assumed the functions of state bodies, helping IDPs and Army)</a:t>
            </a:r>
          </a:p>
          <a:p>
            <a:r>
              <a:rPr lang="en-US" dirty="0" smtClean="0"/>
              <a:t>Unconventional acts (“garbage lustration”, vandalism toward communistic memorials) </a:t>
            </a:r>
            <a:r>
              <a:rPr lang="en-US" dirty="0" smtClean="0"/>
              <a:t>coexisting</a:t>
            </a:r>
            <a:r>
              <a:rPr lang="en-US" dirty="0" smtClean="0"/>
              <a:t> </a:t>
            </a:r>
            <a:r>
              <a:rPr lang="en-US" dirty="0" smtClean="0"/>
              <a:t>with wide educational, charities, conflict prevention initiatives, human rights </a:t>
            </a:r>
            <a:r>
              <a:rPr lang="en-US" dirty="0" smtClean="0"/>
              <a:t>movements, </a:t>
            </a:r>
            <a:r>
              <a:rPr lang="en-US" dirty="0" smtClean="0"/>
              <a:t>civil diplomacy etc.</a:t>
            </a:r>
            <a:endParaRPr lang="uk-UA" dirty="0" smtClean="0"/>
          </a:p>
          <a:p>
            <a:r>
              <a:rPr lang="en-US" dirty="0" smtClean="0"/>
              <a:t>Analytical and Experts Platforms (RPR, CVU, </a:t>
            </a:r>
            <a:r>
              <a:rPr lang="en-US" dirty="0" err="1" smtClean="0"/>
              <a:t>Opora</a:t>
            </a:r>
            <a:r>
              <a:rPr lang="en-US" dirty="0" smtClean="0"/>
              <a:t>) engaged in policy-making, monitoring and advocacy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Society: Media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Media-holdings concerned to oligarchs, but due to </a:t>
            </a:r>
            <a:r>
              <a:rPr lang="en-US" dirty="0" smtClean="0"/>
              <a:t>competition</a:t>
            </a:r>
            <a:r>
              <a:rPr lang="en-US" dirty="0" smtClean="0"/>
              <a:t> between </a:t>
            </a:r>
            <a:r>
              <a:rPr lang="en-US" dirty="0" smtClean="0"/>
              <a:t>them could give comparatively objective view</a:t>
            </a:r>
          </a:p>
          <a:p>
            <a:r>
              <a:rPr lang="uk-UA" dirty="0" err="1"/>
              <a:t>Poroshenko</a:t>
            </a:r>
            <a:r>
              <a:rPr lang="uk-UA" dirty="0"/>
              <a:t> </a:t>
            </a:r>
            <a:r>
              <a:rPr lang="uk-UA" dirty="0" err="1"/>
              <a:t>owns</a:t>
            </a:r>
            <a:r>
              <a:rPr lang="uk-UA" dirty="0"/>
              <a:t> </a:t>
            </a:r>
            <a:r>
              <a:rPr lang="uk-UA" dirty="0" err="1"/>
              <a:t>his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television</a:t>
            </a:r>
            <a:r>
              <a:rPr lang="uk-UA" dirty="0"/>
              <a:t> </a:t>
            </a:r>
            <a:r>
              <a:rPr lang="uk-UA" dirty="0" err="1"/>
              <a:t>network</a:t>
            </a:r>
            <a:r>
              <a:rPr lang="uk-UA" dirty="0"/>
              <a:t>, </a:t>
            </a:r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Channel</a:t>
            </a:r>
            <a:r>
              <a:rPr lang="uk-UA" dirty="0"/>
              <a:t>,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has</a:t>
            </a:r>
            <a:r>
              <a:rPr lang="uk-UA" dirty="0"/>
              <a:t> </a:t>
            </a:r>
            <a:r>
              <a:rPr lang="uk-UA" dirty="0" err="1"/>
              <a:t>rebuffed</a:t>
            </a:r>
            <a:r>
              <a:rPr lang="uk-UA" dirty="0"/>
              <a:t> </a:t>
            </a:r>
            <a:r>
              <a:rPr lang="uk-UA" dirty="0" err="1"/>
              <a:t>press</a:t>
            </a:r>
            <a:r>
              <a:rPr lang="uk-UA" dirty="0"/>
              <a:t> </a:t>
            </a:r>
            <a:r>
              <a:rPr lang="uk-UA" dirty="0" err="1"/>
              <a:t>freedom</a:t>
            </a:r>
            <a:r>
              <a:rPr lang="uk-UA" dirty="0"/>
              <a:t> </a:t>
            </a:r>
            <a:r>
              <a:rPr lang="uk-UA" dirty="0" err="1"/>
              <a:t>groups’</a:t>
            </a:r>
            <a:r>
              <a:rPr lang="uk-UA" dirty="0"/>
              <a:t> </a:t>
            </a:r>
            <a:r>
              <a:rPr lang="uk-UA" dirty="0" err="1"/>
              <a:t>calls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him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sell</a:t>
            </a:r>
            <a:r>
              <a:rPr lang="uk-UA" dirty="0"/>
              <a:t> </a:t>
            </a:r>
            <a:r>
              <a:rPr lang="uk-UA" dirty="0" err="1"/>
              <a:t>it</a:t>
            </a:r>
            <a:r>
              <a:rPr lang="uk-UA" dirty="0"/>
              <a:t>. </a:t>
            </a:r>
            <a:r>
              <a:rPr lang="uk-UA" dirty="0" err="1"/>
              <a:t>Among</a:t>
            </a:r>
            <a:r>
              <a:rPr lang="uk-UA" dirty="0"/>
              <a:t> </a:t>
            </a:r>
            <a:r>
              <a:rPr lang="uk-UA" dirty="0" err="1"/>
              <a:t>other</a:t>
            </a:r>
            <a:r>
              <a:rPr lang="uk-UA" dirty="0"/>
              <a:t> </a:t>
            </a:r>
            <a:r>
              <a:rPr lang="uk-UA" dirty="0" err="1"/>
              <a:t>key</a:t>
            </a:r>
            <a:r>
              <a:rPr lang="uk-UA" dirty="0"/>
              <a:t> </a:t>
            </a:r>
            <a:r>
              <a:rPr lang="uk-UA" dirty="0" err="1"/>
              <a:t>media</a:t>
            </a:r>
            <a:r>
              <a:rPr lang="uk-UA" dirty="0"/>
              <a:t> </a:t>
            </a:r>
            <a:r>
              <a:rPr lang="uk-UA" dirty="0" err="1"/>
              <a:t>owners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Dmytro</a:t>
            </a:r>
            <a:r>
              <a:rPr lang="uk-UA" dirty="0"/>
              <a:t> </a:t>
            </a:r>
            <a:r>
              <a:rPr lang="uk-UA" dirty="0" err="1"/>
              <a:t>Firtash</a:t>
            </a:r>
            <a:r>
              <a:rPr lang="uk-UA" dirty="0"/>
              <a:t> (</a:t>
            </a:r>
            <a:r>
              <a:rPr lang="uk-UA" dirty="0" err="1"/>
              <a:t>Inter</a:t>
            </a:r>
            <a:r>
              <a:rPr lang="uk-UA" dirty="0"/>
              <a:t>), </a:t>
            </a:r>
            <a:r>
              <a:rPr lang="uk-UA" dirty="0" err="1"/>
              <a:t>Ihor</a:t>
            </a:r>
            <a:r>
              <a:rPr lang="uk-UA" dirty="0"/>
              <a:t> </a:t>
            </a:r>
            <a:r>
              <a:rPr lang="uk-UA" dirty="0" err="1"/>
              <a:t>Kolomoysky</a:t>
            </a:r>
            <a:r>
              <a:rPr lang="uk-UA" dirty="0"/>
              <a:t> (1+1), </a:t>
            </a:r>
            <a:r>
              <a:rPr lang="uk-UA" dirty="0" err="1"/>
              <a:t>Rinat</a:t>
            </a:r>
            <a:r>
              <a:rPr lang="uk-UA" dirty="0"/>
              <a:t> </a:t>
            </a:r>
            <a:r>
              <a:rPr lang="uk-UA" dirty="0" err="1"/>
              <a:t>Akhmetov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en-US" dirty="0" smtClean="0"/>
              <a:t>“</a:t>
            </a:r>
            <a:r>
              <a:rPr lang="uk-UA" dirty="0" err="1" smtClean="0"/>
              <a:t>Ukraine</a:t>
            </a:r>
            <a:r>
              <a:rPr lang="en-US" dirty="0" smtClean="0"/>
              <a:t>”-TV</a:t>
            </a:r>
            <a:r>
              <a:rPr lang="uk-UA" dirty="0" smtClean="0"/>
              <a:t>),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Viktor</a:t>
            </a:r>
            <a:r>
              <a:rPr lang="uk-UA" dirty="0"/>
              <a:t> </a:t>
            </a:r>
            <a:r>
              <a:rPr lang="uk-UA" dirty="0" err="1"/>
              <a:t>Pinchuk</a:t>
            </a:r>
            <a:r>
              <a:rPr lang="uk-UA" dirty="0"/>
              <a:t> (</a:t>
            </a:r>
            <a:r>
              <a:rPr lang="uk-UA" dirty="0" err="1"/>
              <a:t>Novy</a:t>
            </a:r>
            <a:r>
              <a:rPr lang="uk-UA" dirty="0"/>
              <a:t> </a:t>
            </a:r>
            <a:r>
              <a:rPr lang="uk-UA" dirty="0" err="1"/>
              <a:t>Kanal</a:t>
            </a:r>
            <a:r>
              <a:rPr lang="uk-UA" dirty="0"/>
              <a:t>, STB, ICTV</a:t>
            </a:r>
            <a:r>
              <a:rPr lang="uk-UA" dirty="0" smtClean="0"/>
              <a:t>).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descr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6" r="56"/>
          <a:stretch>
            <a:fillRect/>
          </a:stretch>
        </p:blipFill>
        <p:spPr>
          <a:xfrm>
            <a:off x="251520" y="620688"/>
            <a:ext cx="8546913" cy="598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Society: Media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+ 2 points in Freedom House ranking during 2015 and – 8 % of people’ trust</a:t>
            </a:r>
          </a:p>
          <a:p>
            <a:r>
              <a:rPr lang="en-US" dirty="0" smtClean="0"/>
              <a:t>Fight again Russian propaganda, banned 14 Russian channels, barred Russian journalist to enter the country</a:t>
            </a:r>
          </a:p>
          <a:p>
            <a:r>
              <a:rPr lang="en-US" dirty="0" smtClean="0"/>
              <a:t>Ministry of </a:t>
            </a:r>
            <a:r>
              <a:rPr lang="en-US" dirty="0" smtClean="0"/>
              <a:t>Information established: </a:t>
            </a:r>
            <a:r>
              <a:rPr lang="en-US" dirty="0" smtClean="0"/>
              <a:t>fears of censorship</a:t>
            </a:r>
          </a:p>
          <a:p>
            <a:r>
              <a:rPr lang="en-US" dirty="0" smtClean="0"/>
              <a:t>Slow process of </a:t>
            </a:r>
            <a:r>
              <a:rPr lang="en-US" dirty="0" smtClean="0"/>
              <a:t>setting up Public media, </a:t>
            </a:r>
            <a:r>
              <a:rPr lang="en-US" dirty="0" smtClean="0"/>
              <a:t>especially in regions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Diverse</a:t>
            </a:r>
            <a:r>
              <a:rPr lang="en-US" dirty="0" smtClean="0"/>
              <a:t> due to region – especially towards NATO, historical memory, </a:t>
            </a:r>
            <a:r>
              <a:rPr lang="en-US" dirty="0" err="1" smtClean="0"/>
              <a:t>decommunization</a:t>
            </a:r>
            <a:r>
              <a:rPr lang="en-US" dirty="0" smtClean="0"/>
              <a:t> and </a:t>
            </a:r>
            <a:r>
              <a:rPr lang="en-US" dirty="0" smtClean="0"/>
              <a:t>conflict</a:t>
            </a:r>
            <a:endParaRPr lang="en-US" dirty="0" smtClean="0"/>
          </a:p>
          <a:p>
            <a:r>
              <a:rPr lang="en-US" b="1" dirty="0" smtClean="0"/>
              <a:t>Common</a:t>
            </a:r>
            <a:r>
              <a:rPr lang="en-US" dirty="0" smtClean="0"/>
              <a:t> </a:t>
            </a:r>
            <a:r>
              <a:rPr lang="en-US" dirty="0" smtClean="0"/>
              <a:t>all over Ukraine in </a:t>
            </a:r>
            <a:r>
              <a:rPr lang="en-US" dirty="0" smtClean="0"/>
              <a:t>distrust on state authorities, political parties and </a:t>
            </a:r>
            <a:r>
              <a:rPr lang="en-US" dirty="0" smtClean="0"/>
              <a:t>leaders</a:t>
            </a:r>
          </a:p>
          <a:p>
            <a:r>
              <a:rPr lang="en-US" b="1" dirty="0" smtClean="0"/>
              <a:t>New lines of cleavages </a:t>
            </a:r>
            <a:r>
              <a:rPr lang="en-US" dirty="0" smtClean="0"/>
              <a:t>(</a:t>
            </a:r>
            <a:r>
              <a:rPr lang="en-US" dirty="0" err="1" smtClean="0"/>
              <a:t>Maidan</a:t>
            </a:r>
            <a:r>
              <a:rPr lang="en-US" dirty="0" smtClean="0"/>
              <a:t>/ </a:t>
            </a:r>
            <a:r>
              <a:rPr lang="en-US" dirty="0" err="1" smtClean="0"/>
              <a:t>Antimaidan</a:t>
            </a:r>
            <a:r>
              <a:rPr lang="en-US" dirty="0" smtClean="0"/>
              <a:t>, </a:t>
            </a:r>
            <a:r>
              <a:rPr lang="en-US" dirty="0" err="1" smtClean="0"/>
              <a:t>proUkrainian</a:t>
            </a:r>
            <a:r>
              <a:rPr lang="en-US" dirty="0" smtClean="0"/>
              <a:t>/ </a:t>
            </a:r>
            <a:r>
              <a:rPr lang="en-US" dirty="0" err="1" smtClean="0"/>
              <a:t>proRussians</a:t>
            </a:r>
            <a:r>
              <a:rPr lang="en-US" dirty="0" smtClean="0"/>
              <a:t>, for </a:t>
            </a:r>
            <a:r>
              <a:rPr lang="en-US" dirty="0" err="1" smtClean="0"/>
              <a:t>deccomunization</a:t>
            </a:r>
            <a:r>
              <a:rPr lang="en-US" dirty="0" smtClean="0"/>
              <a:t>) inside Southern and Eastern regions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Parliamentary-Presidential </a:t>
            </a:r>
            <a:r>
              <a:rPr lang="en-US" dirty="0" smtClean="0"/>
              <a:t>Republic (changed </a:t>
            </a:r>
            <a:r>
              <a:rPr lang="en-US" dirty="0" smtClean="0"/>
              <a:t>in </a:t>
            </a:r>
            <a:r>
              <a:rPr lang="en-US" dirty="0" smtClean="0"/>
              <a:t>2004, </a:t>
            </a:r>
            <a:r>
              <a:rPr lang="en-US" dirty="0" smtClean="0"/>
              <a:t> in 2010, 2014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role of Elections as a way to change </a:t>
            </a:r>
            <a:r>
              <a:rPr lang="en-US" dirty="0" smtClean="0"/>
              <a:t>authorities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nlike other Post-Soviet states)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Political Pluralism</a:t>
            </a:r>
          </a:p>
          <a:p>
            <a:r>
              <a:rPr lang="en-US" dirty="0" smtClean="0"/>
              <a:t>Participation in International Organizations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(UNO, Council of Europe, WTO, OESC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dirty="0" smtClean="0"/>
              <a:t>high orientation on external support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Kharkiv</a:t>
            </a:r>
            <a:r>
              <a:rPr lang="en-US" dirty="0" smtClean="0"/>
              <a:t>, Spring 2014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7659"/>
            <a:ext cx="7920880" cy="508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Харьков_разное\IMG_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037562" cy="381642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592288" cy="39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664296" cy="388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Kharkiv</a:t>
            </a:r>
            <a:r>
              <a:rPr lang="en-US" dirty="0" smtClean="0"/>
              <a:t>: Goodbye Lenin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err="1" smtClean="0"/>
              <a:t>At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end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2015 a </a:t>
            </a:r>
            <a:r>
              <a:rPr lang="uk-UA" b="1" dirty="0" err="1" smtClean="0"/>
              <a:t>total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60% </a:t>
            </a:r>
            <a:r>
              <a:rPr lang="uk-UA" b="1" dirty="0" err="1" smtClean="0"/>
              <a:t>of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population</a:t>
            </a:r>
            <a:r>
              <a:rPr lang="uk-UA" b="1" dirty="0" smtClean="0"/>
              <a:t> </a:t>
            </a:r>
            <a:r>
              <a:rPr lang="uk-UA" b="1" dirty="0" err="1" smtClean="0"/>
              <a:t>feel</a:t>
            </a:r>
            <a:r>
              <a:rPr lang="uk-UA" b="1" dirty="0" smtClean="0"/>
              <a:t> </a:t>
            </a:r>
            <a:r>
              <a:rPr lang="uk-UA" b="1" dirty="0" err="1" smtClean="0"/>
              <a:t>that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events</a:t>
            </a:r>
            <a:r>
              <a:rPr lang="uk-UA" b="1" dirty="0" smtClean="0"/>
              <a:t> </a:t>
            </a:r>
            <a:r>
              <a:rPr lang="uk-UA" b="1" dirty="0" err="1" smtClean="0"/>
              <a:t>in</a:t>
            </a:r>
            <a:r>
              <a:rPr lang="uk-UA" b="1" dirty="0" smtClean="0"/>
              <a:t> </a:t>
            </a:r>
            <a:r>
              <a:rPr lang="uk-UA" b="1" dirty="0" err="1" smtClean="0"/>
              <a:t>Ukraine</a:t>
            </a:r>
            <a:r>
              <a:rPr lang="uk-UA" b="1" dirty="0" smtClean="0"/>
              <a:t> </a:t>
            </a:r>
            <a:r>
              <a:rPr lang="uk-UA" b="1" dirty="0" err="1" smtClean="0"/>
              <a:t>are</a:t>
            </a:r>
            <a:r>
              <a:rPr lang="uk-UA" b="1" dirty="0" smtClean="0"/>
              <a:t> </a:t>
            </a:r>
            <a:r>
              <a:rPr lang="uk-UA" b="1" dirty="0" err="1" smtClean="0"/>
              <a:t>unfolding</a:t>
            </a:r>
            <a:r>
              <a:rPr lang="uk-UA" b="1" dirty="0" smtClean="0"/>
              <a:t> </a:t>
            </a:r>
            <a:r>
              <a:rPr lang="uk-UA" b="1" dirty="0" err="1" smtClean="0"/>
              <a:t>in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wrong</a:t>
            </a:r>
            <a:r>
              <a:rPr lang="uk-UA" b="1" dirty="0" smtClean="0"/>
              <a:t> </a:t>
            </a:r>
            <a:r>
              <a:rPr lang="uk-UA" b="1" dirty="0" err="1" smtClean="0"/>
              <a:t>direction</a:t>
            </a:r>
            <a:r>
              <a:rPr lang="uk-UA" b="1" dirty="0" smtClean="0"/>
              <a:t> </a:t>
            </a:r>
            <a:endParaRPr lang="en-US" b="1" dirty="0" smtClean="0"/>
          </a:p>
          <a:p>
            <a:pPr lvl="0"/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mai</a:t>
            </a:r>
            <a:r>
              <a:rPr lang="en-US" dirty="0" smtClean="0"/>
              <a:t>n </a:t>
            </a:r>
            <a:r>
              <a:rPr lang="uk-UA" dirty="0" err="1" smtClean="0"/>
              <a:t>signal</a:t>
            </a:r>
            <a:r>
              <a:rPr lang="uk-UA" dirty="0" smtClean="0"/>
              <a:t> </a:t>
            </a:r>
            <a:r>
              <a:rPr lang="uk-UA" dirty="0" err="1" smtClean="0"/>
              <a:t>that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country</a:t>
            </a:r>
            <a:r>
              <a:rPr lang="uk-UA" dirty="0" smtClean="0"/>
              <a:t> </a:t>
            </a:r>
            <a:r>
              <a:rPr lang="uk-UA" dirty="0" err="1" smtClean="0"/>
              <a:t>has</a:t>
            </a:r>
            <a:r>
              <a:rPr lang="uk-UA" dirty="0" smtClean="0"/>
              <a:t> </a:t>
            </a:r>
            <a:r>
              <a:rPr lang="uk-UA" dirty="0" err="1" smtClean="0"/>
              <a:t>started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go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“the</a:t>
            </a:r>
            <a:r>
              <a:rPr lang="uk-UA" dirty="0" smtClean="0"/>
              <a:t> </a:t>
            </a:r>
            <a:r>
              <a:rPr lang="uk-UA" dirty="0" err="1" smtClean="0"/>
              <a:t>righ</a:t>
            </a:r>
            <a:r>
              <a:rPr lang="en-US" dirty="0" smtClean="0"/>
              <a:t>t</a:t>
            </a:r>
            <a:r>
              <a:rPr lang="uk-UA" dirty="0" smtClean="0"/>
              <a:t> </a:t>
            </a:r>
            <a:r>
              <a:rPr lang="uk-UA" dirty="0" err="1" smtClean="0"/>
              <a:t>direction”</a:t>
            </a:r>
            <a:r>
              <a:rPr lang="uk-UA" dirty="0" smtClean="0"/>
              <a:t> </a:t>
            </a:r>
            <a:r>
              <a:rPr lang="uk-UA" dirty="0" err="1" smtClean="0"/>
              <a:t>fo</a:t>
            </a:r>
            <a:r>
              <a:rPr lang="en-US" dirty="0" smtClean="0"/>
              <a:t>r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majority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en-US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 </a:t>
            </a:r>
            <a:r>
              <a:rPr lang="uk-UA" dirty="0" err="1" smtClean="0"/>
              <a:t>would</a:t>
            </a:r>
            <a:r>
              <a:rPr lang="uk-UA" dirty="0" smtClean="0"/>
              <a:t> </a:t>
            </a:r>
            <a:r>
              <a:rPr lang="uk-UA" dirty="0" err="1" smtClean="0"/>
              <a:t>be</a:t>
            </a:r>
            <a:r>
              <a:rPr lang="uk-UA" dirty="0" smtClean="0"/>
              <a:t> </a:t>
            </a:r>
            <a:r>
              <a:rPr lang="uk-UA" b="1" dirty="0" err="1" smtClean="0"/>
              <a:t>putting</a:t>
            </a:r>
            <a:r>
              <a:rPr lang="uk-UA" dirty="0" smtClean="0"/>
              <a:t> </a:t>
            </a:r>
            <a:r>
              <a:rPr lang="uk-UA" b="1" dirty="0" err="1" smtClean="0"/>
              <a:t>an</a:t>
            </a:r>
            <a:r>
              <a:rPr lang="uk-UA" dirty="0" smtClean="0"/>
              <a:t> </a:t>
            </a:r>
            <a:r>
              <a:rPr lang="uk-UA" b="1" dirty="0" err="1" smtClean="0"/>
              <a:t>end</a:t>
            </a:r>
            <a:r>
              <a:rPr lang="uk-UA" dirty="0" smtClean="0"/>
              <a:t> </a:t>
            </a:r>
            <a:r>
              <a:rPr lang="uk-UA" b="1" dirty="0" err="1" smtClean="0"/>
              <a:t>to</a:t>
            </a:r>
            <a:r>
              <a:rPr lang="uk-UA" dirty="0" smtClean="0"/>
              <a:t> </a:t>
            </a:r>
            <a:r>
              <a:rPr lang="uk-UA" b="1" dirty="0" err="1" smtClean="0"/>
              <a:t>the</a:t>
            </a:r>
            <a:r>
              <a:rPr lang="uk-UA" dirty="0" smtClean="0"/>
              <a:t> </a:t>
            </a:r>
            <a:r>
              <a:rPr lang="uk-UA" b="1" dirty="0" err="1" smtClean="0"/>
              <a:t>war</a:t>
            </a:r>
            <a:r>
              <a:rPr lang="uk-UA" b="1" dirty="0" smtClean="0"/>
              <a:t>, </a:t>
            </a:r>
            <a:r>
              <a:rPr lang="uk-UA" b="1" dirty="0" err="1" smtClean="0"/>
              <a:t>establishing</a:t>
            </a:r>
            <a:r>
              <a:rPr lang="uk-UA" dirty="0" smtClean="0"/>
              <a:t> </a:t>
            </a:r>
            <a:r>
              <a:rPr lang="uk-UA" b="1" dirty="0" err="1" smtClean="0"/>
              <a:t>peace</a:t>
            </a:r>
            <a:r>
              <a:rPr lang="uk-UA" dirty="0" smtClean="0"/>
              <a:t> </a:t>
            </a:r>
            <a:r>
              <a:rPr lang="uk-UA" b="1" dirty="0" err="1" smtClean="0"/>
              <a:t>in</a:t>
            </a:r>
            <a:r>
              <a:rPr lang="uk-UA" dirty="0" smtClean="0"/>
              <a:t> </a:t>
            </a:r>
            <a:r>
              <a:rPr lang="uk-UA" b="1" dirty="0" err="1" smtClean="0"/>
              <a:t>the</a:t>
            </a:r>
            <a:r>
              <a:rPr lang="uk-UA" dirty="0" smtClean="0"/>
              <a:t> </a:t>
            </a:r>
            <a:r>
              <a:rPr lang="uk-UA" b="1" dirty="0" err="1" smtClean="0"/>
              <a:t>Donbas</a:t>
            </a:r>
            <a:r>
              <a:rPr lang="uk-UA" dirty="0" smtClean="0"/>
              <a:t> </a:t>
            </a:r>
            <a:r>
              <a:rPr lang="uk-UA" b="1" dirty="0" smtClean="0"/>
              <a:t>(73%), </a:t>
            </a:r>
            <a:r>
              <a:rPr lang="uk-UA" b="1" dirty="0" err="1" smtClean="0"/>
              <a:t>overall</a:t>
            </a:r>
            <a:r>
              <a:rPr lang="uk-UA" b="1" dirty="0" smtClean="0"/>
              <a:t> </a:t>
            </a:r>
            <a:r>
              <a:rPr lang="uk-UA" b="1" dirty="0" err="1" smtClean="0"/>
              <a:t>growth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Ukrainian</a:t>
            </a:r>
            <a:r>
              <a:rPr lang="uk-UA" b="1" dirty="0" smtClean="0"/>
              <a:t> </a:t>
            </a:r>
            <a:r>
              <a:rPr lang="uk-UA" b="1" dirty="0" err="1" smtClean="0"/>
              <a:t>economy</a:t>
            </a:r>
            <a:r>
              <a:rPr lang="uk-UA" b="1" dirty="0" smtClean="0"/>
              <a:t> (56%),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overall</a:t>
            </a:r>
            <a:r>
              <a:rPr lang="uk-UA" b="1" dirty="0" smtClean="0"/>
              <a:t> </a:t>
            </a:r>
            <a:r>
              <a:rPr lang="uk-UA" b="1" dirty="0" err="1" smtClean="0"/>
              <a:t>growth</a:t>
            </a:r>
            <a:r>
              <a:rPr lang="uk-UA" b="1" dirty="0" smtClean="0"/>
              <a:t> </a:t>
            </a:r>
            <a:r>
              <a:rPr lang="uk-UA" b="1" dirty="0" err="1" smtClean="0"/>
              <a:t>in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standards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</a:t>
            </a:r>
            <a:r>
              <a:rPr lang="uk-UA" b="1" dirty="0" err="1" smtClean="0"/>
              <a:t>living</a:t>
            </a:r>
            <a:r>
              <a:rPr lang="uk-UA" b="1" dirty="0" smtClean="0"/>
              <a:t> – </a:t>
            </a:r>
            <a:r>
              <a:rPr lang="uk-UA" b="1" dirty="0" err="1" smtClean="0"/>
              <a:t>i.e</a:t>
            </a:r>
            <a:r>
              <a:rPr lang="uk-UA" b="1" dirty="0" smtClean="0"/>
              <a:t>. </a:t>
            </a:r>
            <a:r>
              <a:rPr lang="uk-UA" b="1" dirty="0" err="1" smtClean="0"/>
              <a:t>pensions</a:t>
            </a:r>
            <a:r>
              <a:rPr lang="uk-UA" b="1" dirty="0" smtClean="0"/>
              <a:t>, </a:t>
            </a:r>
            <a:r>
              <a:rPr lang="uk-UA" b="1" dirty="0" err="1" smtClean="0"/>
              <a:t>wages</a:t>
            </a:r>
            <a:r>
              <a:rPr lang="uk-UA" b="1" dirty="0" smtClean="0"/>
              <a:t> </a:t>
            </a:r>
            <a:r>
              <a:rPr lang="uk-UA" b="1" dirty="0" err="1" smtClean="0"/>
              <a:t>and</a:t>
            </a:r>
            <a:r>
              <a:rPr lang="uk-UA" b="1" dirty="0" smtClean="0"/>
              <a:t> </a:t>
            </a:r>
            <a:r>
              <a:rPr lang="uk-UA" b="1" dirty="0" err="1" smtClean="0"/>
              <a:t>stipends</a:t>
            </a:r>
            <a:r>
              <a:rPr lang="uk-UA" b="1" dirty="0" smtClean="0"/>
              <a:t> (52%), </a:t>
            </a:r>
            <a:r>
              <a:rPr lang="uk-UA" b="1" dirty="0" err="1" smtClean="0"/>
              <a:t>criminal</a:t>
            </a:r>
            <a:r>
              <a:rPr lang="uk-UA" b="1" dirty="0" smtClean="0"/>
              <a:t> </a:t>
            </a:r>
            <a:r>
              <a:rPr lang="uk-UA" b="1" dirty="0" err="1" smtClean="0"/>
              <a:t>liability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</a:t>
            </a:r>
            <a:r>
              <a:rPr lang="uk-UA" b="1" dirty="0" err="1" smtClean="0"/>
              <a:t>corrupt</a:t>
            </a:r>
            <a:r>
              <a:rPr lang="uk-UA" b="1" dirty="0" smtClean="0"/>
              <a:t> </a:t>
            </a:r>
            <a:r>
              <a:rPr lang="uk-UA" b="1" dirty="0" err="1" smtClean="0"/>
              <a:t>officials</a:t>
            </a:r>
            <a:r>
              <a:rPr lang="uk-UA" b="1" dirty="0" smtClean="0"/>
              <a:t> (50%) </a:t>
            </a:r>
            <a:r>
              <a:rPr lang="en-US" b="1" dirty="0" smtClean="0"/>
              <a:t>rise an industry </a:t>
            </a:r>
            <a:r>
              <a:rPr lang="uk-UA" b="1" dirty="0" err="1" smtClean="0"/>
              <a:t>and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</a:t>
            </a:r>
            <a:r>
              <a:rPr lang="uk-UA" b="1" dirty="0" err="1" smtClean="0"/>
              <a:t>creation</a:t>
            </a:r>
            <a:r>
              <a:rPr lang="uk-UA" b="1" dirty="0" smtClean="0"/>
              <a:t> </a:t>
            </a:r>
            <a:r>
              <a:rPr lang="uk-UA" b="1" dirty="0" err="1" smtClean="0"/>
              <a:t>of</a:t>
            </a:r>
            <a:r>
              <a:rPr lang="uk-UA" b="1" dirty="0" smtClean="0"/>
              <a:t> </a:t>
            </a:r>
            <a:r>
              <a:rPr lang="uk-UA" b="1" dirty="0" err="1" smtClean="0"/>
              <a:t>new</a:t>
            </a:r>
            <a:r>
              <a:rPr lang="uk-UA" b="1" dirty="0" smtClean="0"/>
              <a:t> </a:t>
            </a:r>
            <a:r>
              <a:rPr lang="uk-UA" b="1" dirty="0" err="1" smtClean="0"/>
              <a:t>jobs</a:t>
            </a:r>
            <a:r>
              <a:rPr lang="uk-UA" b="1" dirty="0" smtClean="0"/>
              <a:t>(37</a:t>
            </a:r>
            <a:r>
              <a:rPr lang="uk-UA" b="1" dirty="0" smtClean="0"/>
              <a:t>%).</a:t>
            </a:r>
            <a:endParaRPr lang="uk-UA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/ distrust in Ukrainian society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Leaders of Public Trust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Volunteers – 68 %</a:t>
            </a:r>
          </a:p>
          <a:p>
            <a:r>
              <a:rPr lang="en-US" sz="2800" dirty="0" smtClean="0"/>
              <a:t>Church – 62 %</a:t>
            </a:r>
          </a:p>
          <a:p>
            <a:r>
              <a:rPr lang="en-US" sz="2800" dirty="0" smtClean="0"/>
              <a:t>NGOs – 46 %</a:t>
            </a:r>
          </a:p>
          <a:p>
            <a:r>
              <a:rPr lang="en-US" sz="2800" dirty="0" smtClean="0"/>
              <a:t>Ukrainian Media – 47 %</a:t>
            </a:r>
          </a:p>
          <a:p>
            <a:r>
              <a:rPr lang="uk-UA" sz="2800" dirty="0" err="1" smtClean="0"/>
              <a:t>Armed</a:t>
            </a:r>
            <a:r>
              <a:rPr lang="uk-UA" sz="2800" dirty="0" smtClean="0"/>
              <a:t> </a:t>
            </a:r>
            <a:r>
              <a:rPr lang="uk-UA" sz="2800" dirty="0" err="1" smtClean="0"/>
              <a:t>Forces</a:t>
            </a:r>
            <a:r>
              <a:rPr lang="uk-UA" sz="2800" dirty="0" smtClean="0"/>
              <a:t> </a:t>
            </a:r>
            <a:r>
              <a:rPr lang="uk-UA" sz="2800" dirty="0" err="1" smtClean="0"/>
              <a:t>of</a:t>
            </a:r>
            <a:r>
              <a:rPr lang="uk-UA" sz="2800" dirty="0" smtClean="0"/>
              <a:t> </a:t>
            </a:r>
            <a:r>
              <a:rPr lang="uk-UA" sz="2800" dirty="0" err="1" smtClean="0"/>
              <a:t>Ukraine</a:t>
            </a:r>
            <a:r>
              <a:rPr lang="en-US" sz="2800" dirty="0" smtClean="0"/>
              <a:t> – 44 %</a:t>
            </a:r>
            <a:r>
              <a:rPr lang="uk-UA" sz="2800" dirty="0" smtClean="0"/>
              <a:t> </a:t>
            </a:r>
            <a:endParaRPr lang="en-US" sz="2800" dirty="0" smtClean="0"/>
          </a:p>
          <a:p>
            <a:r>
              <a:rPr lang="en-US" sz="2800" dirty="0" err="1" smtClean="0"/>
              <a:t>Volonteering</a:t>
            </a:r>
            <a:r>
              <a:rPr lang="en-US" sz="2800" dirty="0" smtClean="0"/>
              <a:t> </a:t>
            </a:r>
            <a:r>
              <a:rPr lang="en-US" sz="2800" dirty="0" err="1" smtClean="0"/>
              <a:t>Batallions</a:t>
            </a:r>
            <a:r>
              <a:rPr lang="en-US" sz="2800" dirty="0" smtClean="0"/>
              <a:t> – 42%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Distrust Leaders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President – 62 %</a:t>
            </a:r>
          </a:p>
          <a:p>
            <a:r>
              <a:rPr lang="en-US" sz="2800" dirty="0" smtClean="0"/>
              <a:t>Government – 74 %</a:t>
            </a:r>
          </a:p>
          <a:p>
            <a:r>
              <a:rPr lang="en-US" sz="2800" dirty="0" smtClean="0"/>
              <a:t>Political Parties – 87 %</a:t>
            </a:r>
          </a:p>
          <a:p>
            <a:r>
              <a:rPr lang="en-US" sz="2800" dirty="0" err="1" smtClean="0"/>
              <a:t>Verkhovna</a:t>
            </a:r>
            <a:r>
              <a:rPr lang="en-US" sz="2800" dirty="0" smtClean="0"/>
              <a:t> </a:t>
            </a:r>
            <a:r>
              <a:rPr lang="en-US" sz="2800" dirty="0" err="1" smtClean="0"/>
              <a:t>Rada</a:t>
            </a:r>
            <a:r>
              <a:rPr lang="en-US" sz="2800" dirty="0" smtClean="0"/>
              <a:t>  - 78 %</a:t>
            </a:r>
          </a:p>
          <a:p>
            <a:r>
              <a:rPr lang="en-US" sz="2800" dirty="0" smtClean="0"/>
              <a:t>General Prosecutor’s Office – 79 %</a:t>
            </a:r>
          </a:p>
          <a:p>
            <a:r>
              <a:rPr lang="en-US" sz="2800" dirty="0" smtClean="0"/>
              <a:t>Courts – 80 %</a:t>
            </a:r>
          </a:p>
          <a:p>
            <a:r>
              <a:rPr lang="en-US" sz="2800" dirty="0" smtClean="0"/>
              <a:t>Russian Media – 84 %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(Foreign Policy)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December</a:t>
            </a:r>
            <a:r>
              <a:rPr lang="uk-UA" dirty="0" smtClean="0"/>
              <a:t> </a:t>
            </a:r>
            <a:r>
              <a:rPr lang="uk-UA" dirty="0" smtClean="0"/>
              <a:t>201</a:t>
            </a:r>
            <a:r>
              <a:rPr lang="en-US" dirty="0" smtClean="0"/>
              <a:t>5</a:t>
            </a:r>
            <a:r>
              <a:rPr lang="uk-UA" dirty="0" smtClean="0"/>
              <a:t> </a:t>
            </a:r>
            <a:r>
              <a:rPr lang="uk-UA" dirty="0" smtClean="0"/>
              <a:t>a </a:t>
            </a:r>
            <a:r>
              <a:rPr lang="uk-UA" dirty="0" err="1" smtClean="0"/>
              <a:t>total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b="1" dirty="0" smtClean="0"/>
              <a:t>57%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people</a:t>
            </a:r>
            <a:r>
              <a:rPr lang="uk-UA" dirty="0" smtClean="0"/>
              <a:t> </a:t>
            </a:r>
            <a:r>
              <a:rPr lang="uk-UA" dirty="0" err="1" smtClean="0"/>
              <a:t>chose</a:t>
            </a:r>
            <a:r>
              <a:rPr lang="uk-UA" dirty="0" smtClean="0"/>
              <a:t> </a:t>
            </a:r>
            <a:r>
              <a:rPr lang="uk-UA" dirty="0" err="1" smtClean="0"/>
              <a:t>orientation</a:t>
            </a:r>
            <a:r>
              <a:rPr lang="uk-UA" dirty="0" smtClean="0"/>
              <a:t> </a:t>
            </a:r>
            <a:r>
              <a:rPr lang="uk-UA" dirty="0" err="1" smtClean="0"/>
              <a:t>towards</a:t>
            </a:r>
            <a:r>
              <a:rPr lang="uk-UA" dirty="0" smtClean="0"/>
              <a:t> </a:t>
            </a:r>
            <a:r>
              <a:rPr lang="uk-UA" b="1" dirty="0" err="1" smtClean="0"/>
              <a:t>accession</a:t>
            </a:r>
            <a:r>
              <a:rPr lang="uk-UA" b="1" dirty="0" smtClean="0"/>
              <a:t> </a:t>
            </a:r>
            <a:r>
              <a:rPr lang="uk-UA" b="1" dirty="0" err="1" smtClean="0"/>
              <a:t>to</a:t>
            </a:r>
            <a:r>
              <a:rPr lang="uk-UA" b="1" dirty="0" smtClean="0"/>
              <a:t> </a:t>
            </a:r>
            <a:r>
              <a:rPr lang="uk-UA" b="1" dirty="0" err="1" smtClean="0"/>
              <a:t>the</a:t>
            </a:r>
            <a:r>
              <a:rPr lang="uk-UA" b="1" dirty="0" smtClean="0"/>
              <a:t> EU</a:t>
            </a:r>
            <a:r>
              <a:rPr lang="uk-UA" dirty="0" smtClean="0"/>
              <a:t>, </a:t>
            </a:r>
            <a:r>
              <a:rPr lang="uk-UA" dirty="0" err="1" smtClean="0"/>
              <a:t>while</a:t>
            </a:r>
            <a:r>
              <a:rPr lang="uk-UA" dirty="0" smtClean="0"/>
              <a:t> </a:t>
            </a:r>
            <a:r>
              <a:rPr lang="uk-UA" dirty="0" err="1" smtClean="0"/>
              <a:t>only</a:t>
            </a:r>
            <a:r>
              <a:rPr lang="uk-UA" dirty="0" smtClean="0"/>
              <a:t> </a:t>
            </a:r>
            <a:r>
              <a:rPr lang="uk-UA" dirty="0" smtClean="0"/>
              <a:t>1</a:t>
            </a:r>
            <a:r>
              <a:rPr lang="en-US" dirty="0" smtClean="0"/>
              <a:t>3</a:t>
            </a:r>
            <a:r>
              <a:rPr lang="uk-UA" dirty="0" smtClean="0"/>
              <a:t>% </a:t>
            </a:r>
            <a:r>
              <a:rPr lang="uk-UA" dirty="0" err="1" smtClean="0"/>
              <a:t>were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favor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Customs</a:t>
            </a:r>
            <a:r>
              <a:rPr lang="uk-UA" dirty="0" smtClean="0"/>
              <a:t> </a:t>
            </a:r>
            <a:r>
              <a:rPr lang="uk-UA" dirty="0" err="1" smtClean="0"/>
              <a:t>Union</a:t>
            </a:r>
            <a:r>
              <a:rPr lang="en-US" dirty="0" smtClean="0"/>
              <a:t> (Russia, Belarus, </a:t>
            </a:r>
            <a:r>
              <a:rPr lang="en-US" dirty="0" err="1" smtClean="0"/>
              <a:t>Khazakhstan</a:t>
            </a:r>
            <a:r>
              <a:rPr lang="en-US" dirty="0" smtClean="0"/>
              <a:t>)</a:t>
            </a:r>
          </a:p>
          <a:p>
            <a:r>
              <a:rPr lang="en-US" b="1" i="1" dirty="0" smtClean="0"/>
              <a:t>43 % </a:t>
            </a:r>
            <a:r>
              <a:rPr lang="uk-UA" b="1" i="1" dirty="0" err="1" smtClean="0"/>
              <a:t>feels</a:t>
            </a:r>
            <a:r>
              <a:rPr lang="uk-UA" dirty="0" smtClean="0"/>
              <a:t> </a:t>
            </a:r>
            <a:r>
              <a:rPr lang="uk-UA" b="1" i="1" dirty="0" err="1" smtClean="0"/>
              <a:t>that</a:t>
            </a:r>
            <a:r>
              <a:rPr lang="uk-UA" dirty="0" smtClean="0"/>
              <a:t> </a:t>
            </a:r>
            <a:r>
              <a:rPr lang="uk-UA" b="1" i="1" dirty="0" err="1" smtClean="0"/>
              <a:t>the</a:t>
            </a:r>
            <a:r>
              <a:rPr lang="uk-UA" dirty="0" smtClean="0"/>
              <a:t> </a:t>
            </a:r>
            <a:r>
              <a:rPr lang="uk-UA" b="1" i="1" dirty="0" err="1" smtClean="0"/>
              <a:t>best</a:t>
            </a:r>
            <a:r>
              <a:rPr lang="uk-UA" dirty="0" smtClean="0"/>
              <a:t> </a:t>
            </a:r>
            <a:r>
              <a:rPr lang="uk-UA" b="1" i="1" dirty="0" err="1" smtClean="0"/>
              <a:t>variant</a:t>
            </a:r>
            <a:r>
              <a:rPr lang="uk-UA" dirty="0" smtClean="0"/>
              <a:t> </a:t>
            </a:r>
            <a:r>
              <a:rPr lang="uk-UA" b="1" i="1" dirty="0" err="1" smtClean="0"/>
              <a:t>to</a:t>
            </a:r>
            <a:r>
              <a:rPr lang="uk-UA" dirty="0" smtClean="0"/>
              <a:t> </a:t>
            </a:r>
            <a:r>
              <a:rPr lang="uk-UA" b="1" i="1" dirty="0" err="1" smtClean="0"/>
              <a:t>guarantee</a:t>
            </a:r>
            <a:r>
              <a:rPr lang="uk-UA" dirty="0" smtClean="0"/>
              <a:t> </a:t>
            </a:r>
            <a:r>
              <a:rPr lang="uk-UA" b="1" i="1" dirty="0" err="1" smtClean="0"/>
              <a:t>the</a:t>
            </a:r>
            <a:r>
              <a:rPr lang="uk-UA" b="1" i="1" dirty="0" smtClean="0"/>
              <a:t> </a:t>
            </a:r>
            <a:r>
              <a:rPr lang="uk-UA" b="1" i="1" dirty="0" err="1" smtClean="0"/>
              <a:t>security</a:t>
            </a:r>
            <a:r>
              <a:rPr lang="uk-UA" dirty="0" smtClean="0"/>
              <a:t> </a:t>
            </a:r>
            <a:r>
              <a:rPr lang="uk-UA" b="1" i="1" dirty="0" err="1" smtClean="0"/>
              <a:t>of</a:t>
            </a:r>
            <a:r>
              <a:rPr lang="uk-UA" dirty="0" smtClean="0"/>
              <a:t> </a:t>
            </a:r>
            <a:r>
              <a:rPr lang="uk-UA" b="1" i="1" dirty="0" err="1" smtClean="0"/>
              <a:t>Ukraine</a:t>
            </a:r>
            <a:r>
              <a:rPr lang="uk-UA" dirty="0" smtClean="0"/>
              <a:t> </a:t>
            </a:r>
            <a:r>
              <a:rPr lang="uk-UA" b="1" i="1" dirty="0" err="1" smtClean="0"/>
              <a:t>would</a:t>
            </a:r>
            <a:r>
              <a:rPr lang="en-US" b="1" i="1" dirty="0" smtClean="0"/>
              <a:t> </a:t>
            </a:r>
            <a:r>
              <a:rPr lang="uk-UA" b="1" i="1" dirty="0" err="1" smtClean="0"/>
              <a:t>be</a:t>
            </a:r>
            <a:r>
              <a:rPr lang="uk-UA" dirty="0" smtClean="0"/>
              <a:t> </a:t>
            </a:r>
            <a:r>
              <a:rPr lang="uk-UA" b="1" i="1" dirty="0" err="1" smtClean="0"/>
              <a:t>joining</a:t>
            </a:r>
            <a:r>
              <a:rPr lang="uk-UA" dirty="0" smtClean="0"/>
              <a:t> </a:t>
            </a:r>
            <a:r>
              <a:rPr lang="uk-UA" b="1" i="1" dirty="0" smtClean="0"/>
              <a:t>NATO</a:t>
            </a:r>
            <a:endParaRPr lang="en-US" b="1" i="1" dirty="0" smtClean="0"/>
          </a:p>
          <a:p>
            <a:r>
              <a:rPr lang="uk-UA" dirty="0" smtClean="0"/>
              <a:t>29%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people</a:t>
            </a:r>
            <a:r>
              <a:rPr lang="uk-UA" dirty="0" smtClean="0"/>
              <a:t> </a:t>
            </a:r>
            <a:r>
              <a:rPr lang="uk-UA" dirty="0" err="1" smtClean="0"/>
              <a:t>support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neutral</a:t>
            </a:r>
            <a:r>
              <a:rPr lang="uk-UA" dirty="0" smtClean="0"/>
              <a:t> </a:t>
            </a:r>
            <a:r>
              <a:rPr lang="uk-UA" dirty="0" err="1" smtClean="0"/>
              <a:t>status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Ukraine</a:t>
            </a:r>
            <a:r>
              <a:rPr lang="uk-UA" dirty="0" smtClean="0"/>
              <a:t>, </a:t>
            </a:r>
            <a:r>
              <a:rPr lang="uk-UA" dirty="0" err="1" smtClean="0"/>
              <a:t>while</a:t>
            </a:r>
            <a:r>
              <a:rPr lang="uk-UA" dirty="0" smtClean="0"/>
              <a:t> </a:t>
            </a:r>
            <a:r>
              <a:rPr lang="uk-UA" dirty="0" err="1" smtClean="0"/>
              <a:t>support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a </a:t>
            </a:r>
            <a:r>
              <a:rPr lang="uk-UA" dirty="0" err="1" smtClean="0"/>
              <a:t>military</a:t>
            </a:r>
            <a:r>
              <a:rPr lang="uk-UA" dirty="0" smtClean="0"/>
              <a:t> </a:t>
            </a:r>
            <a:r>
              <a:rPr lang="uk-UA" dirty="0" err="1" smtClean="0"/>
              <a:t>union</a:t>
            </a:r>
            <a:r>
              <a:rPr lang="uk-UA" dirty="0" smtClean="0"/>
              <a:t> </a:t>
            </a:r>
            <a:r>
              <a:rPr lang="uk-UA" dirty="0" err="1" smtClean="0"/>
              <a:t>with</a:t>
            </a:r>
            <a:r>
              <a:rPr lang="uk-UA" dirty="0" smtClean="0"/>
              <a:t> </a:t>
            </a:r>
            <a:r>
              <a:rPr lang="uk-UA" dirty="0" err="1" smtClean="0"/>
              <a:t>Russia</a:t>
            </a:r>
            <a:r>
              <a:rPr lang="uk-UA" dirty="0" smtClean="0"/>
              <a:t> </a:t>
            </a:r>
            <a:r>
              <a:rPr lang="uk-UA" dirty="0" err="1" smtClean="0"/>
              <a:t>fell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a </a:t>
            </a:r>
            <a:r>
              <a:rPr lang="uk-UA" dirty="0" err="1" smtClean="0"/>
              <a:t>record</a:t>
            </a:r>
            <a:r>
              <a:rPr lang="uk-UA" dirty="0" smtClean="0"/>
              <a:t> </a:t>
            </a:r>
            <a:r>
              <a:rPr lang="uk-UA" dirty="0" err="1" smtClean="0"/>
              <a:t>low</a:t>
            </a:r>
            <a:r>
              <a:rPr lang="uk-UA" dirty="0" smtClean="0"/>
              <a:t> </a:t>
            </a:r>
            <a:r>
              <a:rPr lang="uk-UA" b="1" dirty="0" smtClean="0"/>
              <a:t>5%</a:t>
            </a:r>
            <a:r>
              <a:rPr lang="uk-UA" b="1" i="1" dirty="0" smtClean="0"/>
              <a:t> </a:t>
            </a:r>
            <a:endParaRPr lang="uk-UA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 </a:t>
            </a:r>
            <a:r>
              <a:rPr lang="en-US" sz="3600" dirty="0" err="1" smtClean="0"/>
              <a:t>vs</a:t>
            </a:r>
            <a:r>
              <a:rPr lang="en-US" sz="3600" dirty="0" smtClean="0"/>
              <a:t> Custom Union: regional perspective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uk-UA" sz="2400" dirty="0" err="1" smtClean="0"/>
              <a:t>Western</a:t>
            </a:r>
            <a:r>
              <a:rPr lang="uk-UA" sz="2400" dirty="0" smtClean="0"/>
              <a:t> </a:t>
            </a:r>
            <a:r>
              <a:rPr lang="uk-UA" sz="2400" dirty="0" err="1" smtClean="0"/>
              <a:t>region</a:t>
            </a:r>
            <a:r>
              <a:rPr lang="uk-UA" sz="2400" dirty="0" smtClean="0"/>
              <a:t> </a:t>
            </a:r>
            <a:r>
              <a:rPr lang="uk-UA" sz="2400" dirty="0" err="1" smtClean="0"/>
              <a:t>is</a:t>
            </a:r>
            <a:r>
              <a:rPr lang="uk-UA" sz="2400" dirty="0" smtClean="0"/>
              <a:t> </a:t>
            </a:r>
            <a:r>
              <a:rPr lang="uk-UA" sz="2400" dirty="0" err="1" smtClean="0"/>
              <a:t>fully</a:t>
            </a:r>
            <a:r>
              <a:rPr lang="uk-UA" sz="2400" dirty="0" smtClean="0"/>
              <a:t> </a:t>
            </a:r>
            <a:r>
              <a:rPr lang="uk-UA" sz="2400" dirty="0" err="1" smtClean="0"/>
              <a:t>oriented</a:t>
            </a:r>
            <a:r>
              <a:rPr lang="uk-UA" sz="2400" dirty="0" smtClean="0"/>
              <a:t> </a:t>
            </a:r>
            <a:r>
              <a:rPr lang="uk-UA" sz="2400" dirty="0" err="1" smtClean="0"/>
              <a:t>towards</a:t>
            </a:r>
            <a:r>
              <a:rPr lang="uk-UA" sz="2400" dirty="0" smtClean="0"/>
              <a:t> </a:t>
            </a:r>
            <a:r>
              <a:rPr lang="uk-UA" sz="2400" dirty="0" err="1" smtClean="0"/>
              <a:t>the</a:t>
            </a:r>
            <a:r>
              <a:rPr lang="uk-UA" sz="2400" dirty="0" smtClean="0"/>
              <a:t> EU (85% </a:t>
            </a:r>
            <a:r>
              <a:rPr lang="uk-UA" sz="2400" dirty="0" err="1" smtClean="0"/>
              <a:t>vs</a:t>
            </a:r>
            <a:r>
              <a:rPr lang="uk-UA" sz="2400" dirty="0" smtClean="0"/>
              <a:t> </a:t>
            </a:r>
            <a:r>
              <a:rPr lang="uk-UA" sz="2400" dirty="0" smtClean="0"/>
              <a:t>2%). </a:t>
            </a:r>
            <a:endParaRPr lang="en-US" sz="2400" dirty="0" smtClean="0"/>
          </a:p>
          <a:p>
            <a:r>
              <a:rPr lang="uk-UA" sz="2400" dirty="0" err="1" smtClean="0"/>
              <a:t>Central</a:t>
            </a:r>
            <a:r>
              <a:rPr lang="uk-UA" sz="2400" dirty="0" smtClean="0"/>
              <a:t> </a:t>
            </a:r>
            <a:r>
              <a:rPr lang="uk-UA" sz="2400" dirty="0" err="1" smtClean="0"/>
              <a:t>region</a:t>
            </a:r>
            <a:r>
              <a:rPr lang="en-US" sz="2400" dirty="0" smtClean="0"/>
              <a:t>: </a:t>
            </a:r>
            <a:r>
              <a:rPr lang="uk-UA" sz="2400" dirty="0" smtClean="0"/>
              <a:t>63</a:t>
            </a:r>
            <a:r>
              <a:rPr lang="uk-UA" sz="2400" dirty="0" smtClean="0"/>
              <a:t>% </a:t>
            </a:r>
            <a:r>
              <a:rPr lang="en-US" sz="2400" dirty="0" smtClean="0"/>
              <a:t> EU </a:t>
            </a:r>
            <a:r>
              <a:rPr lang="uk-UA" sz="2400" dirty="0" err="1" smtClean="0"/>
              <a:t>versus</a:t>
            </a:r>
            <a:r>
              <a:rPr lang="uk-UA" sz="2400" dirty="0" smtClean="0"/>
              <a:t> </a:t>
            </a:r>
            <a:r>
              <a:rPr lang="uk-UA" sz="2400" dirty="0" smtClean="0"/>
              <a:t>6</a:t>
            </a:r>
            <a:r>
              <a:rPr lang="uk-UA" sz="2400" dirty="0" smtClean="0"/>
              <a:t>%</a:t>
            </a:r>
            <a:r>
              <a:rPr lang="en-US" sz="2400" dirty="0" smtClean="0"/>
              <a:t> CU</a:t>
            </a:r>
            <a:r>
              <a:rPr lang="uk-UA" sz="2400" dirty="0" smtClean="0"/>
              <a:t>, </a:t>
            </a:r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uk-UA" sz="2400" dirty="0" err="1" smtClean="0"/>
              <a:t>uthern</a:t>
            </a:r>
            <a:r>
              <a:rPr lang="uk-UA" sz="2400" dirty="0" smtClean="0"/>
              <a:t> </a:t>
            </a:r>
            <a:r>
              <a:rPr lang="uk-UA" sz="2400" dirty="0" err="1" smtClean="0"/>
              <a:t>regions</a:t>
            </a:r>
            <a:r>
              <a:rPr lang="en-US" sz="2400" dirty="0" smtClean="0"/>
              <a:t>: </a:t>
            </a:r>
            <a:r>
              <a:rPr lang="uk-UA" sz="2400" dirty="0" smtClean="0"/>
              <a:t>27</a:t>
            </a:r>
            <a:r>
              <a:rPr lang="uk-UA" sz="2400" dirty="0" smtClean="0"/>
              <a:t>% </a:t>
            </a:r>
            <a:r>
              <a:rPr lang="en-US" sz="2400" dirty="0" smtClean="0"/>
              <a:t>EU </a:t>
            </a:r>
            <a:r>
              <a:rPr lang="uk-UA" sz="2400" dirty="0" err="1" smtClean="0"/>
              <a:t>versus</a:t>
            </a:r>
            <a:r>
              <a:rPr lang="uk-UA" sz="2400" dirty="0" smtClean="0"/>
              <a:t> </a:t>
            </a:r>
            <a:r>
              <a:rPr lang="uk-UA" sz="2400" dirty="0" smtClean="0"/>
              <a:t>20</a:t>
            </a:r>
            <a:r>
              <a:rPr lang="uk-UA" sz="2400" dirty="0" smtClean="0"/>
              <a:t>%</a:t>
            </a:r>
            <a:r>
              <a:rPr lang="en-US" sz="2400" dirty="0" smtClean="0"/>
              <a:t> CU</a:t>
            </a:r>
            <a:r>
              <a:rPr lang="uk-UA" sz="2400" dirty="0" smtClean="0"/>
              <a:t>, </a:t>
            </a:r>
            <a:endParaRPr lang="en-US" sz="2400" dirty="0" smtClean="0"/>
          </a:p>
          <a:p>
            <a:r>
              <a:rPr lang="uk-UA" sz="2400" dirty="0" err="1" smtClean="0"/>
              <a:t>in</a:t>
            </a:r>
            <a:r>
              <a:rPr lang="uk-UA" sz="2400" dirty="0" smtClean="0"/>
              <a:t> </a:t>
            </a:r>
            <a:r>
              <a:rPr lang="uk-UA" sz="2400" dirty="0" err="1" smtClean="0"/>
              <a:t>the</a:t>
            </a:r>
            <a:r>
              <a:rPr lang="uk-UA" sz="2400" dirty="0" smtClean="0"/>
              <a:t> </a:t>
            </a:r>
            <a:r>
              <a:rPr lang="uk-UA" sz="2400" dirty="0" err="1" smtClean="0"/>
              <a:t>East</a:t>
            </a:r>
            <a:r>
              <a:rPr lang="uk-UA" sz="2400" dirty="0" smtClean="0"/>
              <a:t> </a:t>
            </a:r>
            <a:r>
              <a:rPr lang="uk-UA" sz="2400" dirty="0" err="1" smtClean="0"/>
              <a:t>of</a:t>
            </a:r>
            <a:r>
              <a:rPr lang="uk-UA" sz="2400" dirty="0" smtClean="0"/>
              <a:t> </a:t>
            </a:r>
            <a:r>
              <a:rPr lang="uk-UA" sz="2400" dirty="0" err="1" smtClean="0"/>
              <a:t>Ukraine</a:t>
            </a:r>
            <a:r>
              <a:rPr lang="uk-UA" sz="2400" dirty="0" smtClean="0"/>
              <a:t> </a:t>
            </a:r>
            <a:r>
              <a:rPr lang="uk-UA" sz="2400" dirty="0" err="1" smtClean="0"/>
              <a:t>these</a:t>
            </a:r>
            <a:r>
              <a:rPr lang="uk-UA" sz="2400" dirty="0" smtClean="0"/>
              <a:t> </a:t>
            </a:r>
            <a:r>
              <a:rPr lang="uk-UA" sz="2400" dirty="0" err="1" smtClean="0"/>
              <a:t>vectors</a:t>
            </a:r>
            <a:r>
              <a:rPr lang="uk-UA" sz="2400" dirty="0" smtClean="0"/>
              <a:t> </a:t>
            </a:r>
            <a:r>
              <a:rPr lang="uk-UA" sz="2400" dirty="0" err="1" smtClean="0"/>
              <a:t>are</a:t>
            </a:r>
            <a:r>
              <a:rPr lang="uk-UA" sz="2400" dirty="0" smtClean="0"/>
              <a:t> </a:t>
            </a:r>
            <a:r>
              <a:rPr lang="uk-UA" sz="2400" dirty="0" err="1" smtClean="0"/>
              <a:t>almost</a:t>
            </a:r>
            <a:r>
              <a:rPr lang="uk-UA" sz="2400" dirty="0" smtClean="0"/>
              <a:t> </a:t>
            </a:r>
            <a:r>
              <a:rPr lang="uk-UA" sz="2400" dirty="0" err="1" smtClean="0"/>
              <a:t>equal</a:t>
            </a:r>
            <a:r>
              <a:rPr lang="uk-UA" sz="2400" dirty="0" smtClean="0"/>
              <a:t> (29% </a:t>
            </a:r>
            <a:r>
              <a:rPr lang="uk-UA" sz="2400" dirty="0" err="1" smtClean="0"/>
              <a:t>and</a:t>
            </a:r>
            <a:r>
              <a:rPr lang="uk-UA" sz="2400" dirty="0" smtClean="0"/>
              <a:t> 30%)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uk-UA" sz="2400" dirty="0" err="1" smtClean="0"/>
              <a:t>Donbas</a:t>
            </a:r>
            <a:r>
              <a:rPr lang="uk-UA" sz="2400" dirty="0" smtClean="0"/>
              <a:t> 24</a:t>
            </a:r>
            <a:r>
              <a:rPr lang="uk-UA" sz="2400" dirty="0" smtClean="0"/>
              <a:t>% – </a:t>
            </a:r>
            <a:r>
              <a:rPr lang="uk-UA" sz="2400" dirty="0" err="1" smtClean="0"/>
              <a:t>for</a:t>
            </a:r>
            <a:r>
              <a:rPr lang="uk-UA" sz="2400" dirty="0" smtClean="0"/>
              <a:t> EU </a:t>
            </a:r>
            <a:r>
              <a:rPr lang="uk-UA" sz="2400" dirty="0" err="1" smtClean="0"/>
              <a:t>membership</a:t>
            </a:r>
            <a:r>
              <a:rPr lang="uk-UA" sz="2400" dirty="0" smtClean="0"/>
              <a:t> </a:t>
            </a:r>
            <a:r>
              <a:rPr lang="uk-UA" sz="2400" dirty="0" err="1" smtClean="0"/>
              <a:t>and</a:t>
            </a:r>
            <a:r>
              <a:rPr lang="uk-UA" sz="2400" dirty="0" smtClean="0"/>
              <a:t> 33% – </a:t>
            </a:r>
            <a:r>
              <a:rPr lang="uk-UA" sz="2400" dirty="0" err="1" smtClean="0"/>
              <a:t>for</a:t>
            </a:r>
            <a:r>
              <a:rPr lang="uk-UA" sz="2400" dirty="0" smtClean="0"/>
              <a:t> </a:t>
            </a:r>
            <a:r>
              <a:rPr lang="uk-UA" sz="2400" dirty="0" err="1" smtClean="0"/>
              <a:t>the</a:t>
            </a:r>
            <a:r>
              <a:rPr lang="uk-UA" sz="2400" dirty="0" smtClean="0"/>
              <a:t> </a:t>
            </a:r>
            <a:r>
              <a:rPr lang="uk-UA" sz="2400" dirty="0" err="1" smtClean="0"/>
              <a:t>Customs</a:t>
            </a:r>
            <a:r>
              <a:rPr lang="uk-UA" sz="2400" dirty="0" smtClean="0"/>
              <a:t> </a:t>
            </a:r>
            <a:r>
              <a:rPr lang="uk-UA" sz="2400" dirty="0" err="1" smtClean="0"/>
              <a:t>Union</a:t>
            </a:r>
            <a:r>
              <a:rPr lang="uk-UA" sz="2400" dirty="0" smtClean="0"/>
              <a:t>. </a:t>
            </a:r>
            <a:endParaRPr lang="en-US" sz="2400" dirty="0" smtClean="0"/>
          </a:p>
          <a:p>
            <a:r>
              <a:rPr lang="uk-UA" sz="2400" dirty="0" err="1" smtClean="0"/>
              <a:t>However</a:t>
            </a:r>
            <a:r>
              <a:rPr lang="uk-UA" sz="2400" dirty="0" smtClean="0"/>
              <a:t>, </a:t>
            </a:r>
            <a:r>
              <a:rPr lang="uk-UA" sz="2400" dirty="0" err="1" smtClean="0"/>
              <a:t>in</a:t>
            </a:r>
            <a:r>
              <a:rPr lang="uk-UA" sz="2400" dirty="0" smtClean="0"/>
              <a:t> </a:t>
            </a:r>
            <a:r>
              <a:rPr lang="uk-UA" sz="2400" dirty="0" err="1" smtClean="0"/>
              <a:t>the</a:t>
            </a:r>
            <a:r>
              <a:rPr lang="uk-UA" sz="2400" dirty="0" smtClean="0"/>
              <a:t> </a:t>
            </a:r>
            <a:r>
              <a:rPr lang="en-US" sz="2400" dirty="0" err="1" smtClean="0"/>
              <a:t>S</a:t>
            </a:r>
            <a:r>
              <a:rPr lang="uk-UA" sz="2400" dirty="0" err="1" smtClean="0"/>
              <a:t>outhern</a:t>
            </a:r>
            <a:r>
              <a:rPr lang="uk-UA" sz="2400" dirty="0" smtClean="0"/>
              <a:t>, </a:t>
            </a:r>
            <a:r>
              <a:rPr lang="en-US" sz="2400" dirty="0" err="1" smtClean="0"/>
              <a:t>E</a:t>
            </a:r>
            <a:r>
              <a:rPr lang="uk-UA" sz="2400" dirty="0" err="1" smtClean="0"/>
              <a:t>astern</a:t>
            </a:r>
            <a:r>
              <a:rPr lang="uk-UA" sz="2400" dirty="0" smtClean="0"/>
              <a:t> </a:t>
            </a:r>
            <a:r>
              <a:rPr lang="uk-UA" sz="2400" dirty="0" err="1" smtClean="0"/>
              <a:t>and</a:t>
            </a:r>
            <a:r>
              <a:rPr lang="uk-UA" sz="2400" dirty="0" smtClean="0"/>
              <a:t> </a:t>
            </a:r>
            <a:r>
              <a:rPr lang="uk-UA" sz="2400" dirty="0" err="1" smtClean="0"/>
              <a:t>Donbas</a:t>
            </a:r>
            <a:r>
              <a:rPr lang="uk-UA" sz="2400" dirty="0" smtClean="0"/>
              <a:t> </a:t>
            </a:r>
            <a:r>
              <a:rPr lang="uk-UA" sz="2400" dirty="0" err="1" smtClean="0"/>
              <a:t>regions</a:t>
            </a:r>
            <a:r>
              <a:rPr lang="uk-UA" sz="2400" dirty="0" smtClean="0"/>
              <a:t> a </a:t>
            </a:r>
            <a:r>
              <a:rPr lang="uk-UA" sz="2400" dirty="0" err="1" smtClean="0"/>
              <a:t>significant</a:t>
            </a:r>
            <a:r>
              <a:rPr lang="uk-UA" sz="2400" dirty="0" smtClean="0"/>
              <a:t> </a:t>
            </a:r>
            <a:r>
              <a:rPr lang="uk-UA" sz="2400" dirty="0" err="1" smtClean="0"/>
              <a:t>part</a:t>
            </a:r>
            <a:r>
              <a:rPr lang="uk-UA" sz="2400" dirty="0" smtClean="0"/>
              <a:t> </a:t>
            </a:r>
            <a:r>
              <a:rPr lang="uk-UA" sz="2400" dirty="0" err="1" smtClean="0"/>
              <a:t>of</a:t>
            </a:r>
            <a:r>
              <a:rPr lang="uk-UA" sz="2400" dirty="0" smtClean="0"/>
              <a:t> </a:t>
            </a:r>
            <a:r>
              <a:rPr lang="uk-UA" sz="2400" dirty="0" err="1" smtClean="0"/>
              <a:t>the</a:t>
            </a:r>
            <a:r>
              <a:rPr lang="uk-UA" sz="2400" dirty="0" smtClean="0"/>
              <a:t> </a:t>
            </a:r>
            <a:r>
              <a:rPr lang="uk-UA" sz="2400" dirty="0" err="1" smtClean="0"/>
              <a:t>population</a:t>
            </a:r>
            <a:r>
              <a:rPr lang="uk-UA" sz="2400" dirty="0" smtClean="0"/>
              <a:t> </a:t>
            </a:r>
            <a:r>
              <a:rPr lang="uk-UA" sz="2400" dirty="0" err="1" smtClean="0"/>
              <a:t>is</a:t>
            </a:r>
            <a:r>
              <a:rPr lang="uk-UA" sz="2400" dirty="0" smtClean="0"/>
              <a:t> </a:t>
            </a:r>
            <a:r>
              <a:rPr lang="uk-UA" sz="2400" b="1" dirty="0" err="1" smtClean="0"/>
              <a:t>undecided</a:t>
            </a:r>
            <a:r>
              <a:rPr lang="uk-UA" sz="2400" dirty="0" smtClean="0"/>
              <a:t> </a:t>
            </a:r>
            <a:r>
              <a:rPr lang="uk-UA" sz="2400" dirty="0" err="1" smtClean="0"/>
              <a:t>as</a:t>
            </a:r>
            <a:r>
              <a:rPr lang="uk-UA" sz="2400" dirty="0" smtClean="0"/>
              <a:t> </a:t>
            </a:r>
            <a:r>
              <a:rPr lang="uk-UA" sz="2400" dirty="0" err="1" smtClean="0"/>
              <a:t>to</a:t>
            </a:r>
            <a:r>
              <a:rPr lang="uk-UA" sz="2400" dirty="0" smtClean="0"/>
              <a:t> </a:t>
            </a:r>
            <a:r>
              <a:rPr lang="uk-UA" sz="2400" dirty="0" err="1" smtClean="0"/>
              <a:t>their</a:t>
            </a:r>
            <a:r>
              <a:rPr lang="uk-UA" sz="2400" dirty="0" smtClean="0"/>
              <a:t> </a:t>
            </a:r>
            <a:r>
              <a:rPr lang="uk-UA" sz="2400" dirty="0" err="1" smtClean="0"/>
              <a:t>orientation</a:t>
            </a:r>
            <a:r>
              <a:rPr lang="uk-UA" sz="2400" dirty="0" smtClean="0"/>
              <a:t> (53%, 41% </a:t>
            </a:r>
            <a:r>
              <a:rPr lang="uk-UA" sz="2400" dirty="0" err="1" smtClean="0"/>
              <a:t>and</a:t>
            </a:r>
            <a:r>
              <a:rPr lang="uk-UA" sz="2400" dirty="0" smtClean="0"/>
              <a:t> 43%, </a:t>
            </a:r>
            <a:r>
              <a:rPr lang="uk-UA" sz="2400" dirty="0" err="1" smtClean="0"/>
              <a:t>respectively</a:t>
            </a:r>
            <a:r>
              <a:rPr lang="uk-UA" sz="2400" dirty="0" smtClean="0"/>
              <a:t>)</a:t>
            </a:r>
            <a:endParaRPr lang="en-US" sz="2400" dirty="0" smtClean="0"/>
          </a:p>
          <a:p>
            <a:r>
              <a:rPr lang="en-US" sz="2400" b="1" dirty="0" err="1" smtClean="0"/>
              <a:t>N</a:t>
            </a:r>
            <a:r>
              <a:rPr lang="uk-UA" sz="2400" b="1" dirty="0" err="1" smtClean="0"/>
              <a:t>umber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of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proponents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of</a:t>
            </a:r>
            <a:r>
              <a:rPr lang="uk-UA" sz="2400" b="1" dirty="0" smtClean="0"/>
              <a:t> NATO </a:t>
            </a:r>
            <a:r>
              <a:rPr lang="uk-UA" sz="2400" b="1" dirty="0" err="1" smtClean="0"/>
              <a:t>in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Eastern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Ukraine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increased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from</a:t>
            </a:r>
            <a:r>
              <a:rPr lang="uk-UA" sz="2400" b="1" dirty="0" smtClean="0"/>
              <a:t> 20% </a:t>
            </a:r>
            <a:r>
              <a:rPr lang="uk-UA" sz="2400" b="1" dirty="0" err="1" smtClean="0"/>
              <a:t>to</a:t>
            </a:r>
            <a:r>
              <a:rPr lang="uk-UA" sz="2400" b="1" dirty="0" smtClean="0"/>
              <a:t> </a:t>
            </a:r>
            <a:r>
              <a:rPr lang="uk-UA" sz="2400" b="1" dirty="0" smtClean="0"/>
              <a:t>3</a:t>
            </a:r>
            <a:r>
              <a:rPr lang="en-US" sz="2400" b="1" dirty="0" smtClean="0"/>
              <a:t>9</a:t>
            </a:r>
            <a:r>
              <a:rPr lang="uk-UA" sz="2400" b="1" dirty="0" smtClean="0"/>
              <a:t>%, </a:t>
            </a:r>
            <a:r>
              <a:rPr lang="uk-UA" sz="2400" b="1" dirty="0" err="1" smtClean="0"/>
              <a:t>while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those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in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favor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of</a:t>
            </a:r>
            <a:r>
              <a:rPr lang="uk-UA" sz="2400" b="1" dirty="0" smtClean="0"/>
              <a:t> a </a:t>
            </a:r>
            <a:r>
              <a:rPr lang="uk-UA" sz="2400" b="1" dirty="0" err="1" smtClean="0"/>
              <a:t>neutral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status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fell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from</a:t>
            </a:r>
            <a:r>
              <a:rPr lang="uk-UA" sz="2400" b="1" dirty="0" smtClean="0"/>
              <a:t> 43% </a:t>
            </a:r>
            <a:r>
              <a:rPr lang="uk-UA" sz="2400" b="1" dirty="0" err="1" smtClean="0"/>
              <a:t>to</a:t>
            </a:r>
            <a:r>
              <a:rPr lang="uk-UA" sz="2400" b="1" dirty="0" smtClean="0"/>
              <a:t> 29%.</a:t>
            </a:r>
            <a:endParaRPr lang="uk-UA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(Reforms)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December</a:t>
            </a:r>
            <a:r>
              <a:rPr lang="uk-UA" dirty="0" smtClean="0"/>
              <a:t> </a:t>
            </a:r>
            <a:r>
              <a:rPr lang="uk-UA" b="1" dirty="0" smtClean="0"/>
              <a:t>2014 </a:t>
            </a:r>
            <a:r>
              <a:rPr lang="uk-UA" dirty="0" smtClean="0"/>
              <a:t>a </a:t>
            </a:r>
            <a:r>
              <a:rPr lang="uk-UA" dirty="0" err="1" smtClean="0"/>
              <a:t>total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b="1" dirty="0" smtClean="0"/>
              <a:t>43%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population</a:t>
            </a:r>
            <a:r>
              <a:rPr lang="uk-UA" dirty="0" smtClean="0"/>
              <a:t> </a:t>
            </a:r>
            <a:r>
              <a:rPr lang="uk-UA" dirty="0" err="1" smtClean="0"/>
              <a:t>was</a:t>
            </a:r>
            <a:r>
              <a:rPr lang="uk-UA" dirty="0" smtClean="0"/>
              <a:t> </a:t>
            </a:r>
            <a:r>
              <a:rPr lang="uk-UA" dirty="0" err="1" smtClean="0"/>
              <a:t>ready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en-US" dirty="0" smtClean="0"/>
              <a:t>put up </a:t>
            </a:r>
            <a:r>
              <a:rPr lang="uk-UA" dirty="0" err="1" smtClean="0"/>
              <a:t>certain</a:t>
            </a:r>
            <a:r>
              <a:rPr lang="uk-UA" dirty="0" smtClean="0"/>
              <a:t> </a:t>
            </a:r>
            <a:r>
              <a:rPr lang="uk-UA" dirty="0" err="1" smtClean="0"/>
              <a:t>material</a:t>
            </a:r>
            <a:r>
              <a:rPr lang="uk-UA" dirty="0" smtClean="0"/>
              <a:t> </a:t>
            </a:r>
            <a:r>
              <a:rPr lang="uk-UA" dirty="0" err="1" smtClean="0"/>
              <a:t>hardships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sake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reforms</a:t>
            </a:r>
            <a:endParaRPr lang="en-US" dirty="0" smtClean="0"/>
          </a:p>
          <a:p>
            <a:r>
              <a:rPr lang="uk-UA" b="1" i="1" dirty="0" err="1" smtClean="0"/>
              <a:t>in</a:t>
            </a:r>
            <a:r>
              <a:rPr lang="uk-UA" b="1" i="1" dirty="0" smtClean="0"/>
              <a:t> </a:t>
            </a:r>
            <a:r>
              <a:rPr lang="uk-UA" b="1" i="1" dirty="0" err="1" smtClean="0"/>
              <a:t>December</a:t>
            </a:r>
            <a:r>
              <a:rPr lang="uk-UA" b="1" i="1" dirty="0" smtClean="0"/>
              <a:t> 2015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number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people</a:t>
            </a:r>
            <a:r>
              <a:rPr lang="uk-UA" dirty="0" smtClean="0"/>
              <a:t> </a:t>
            </a:r>
            <a:r>
              <a:rPr lang="uk-UA" dirty="0" err="1" smtClean="0"/>
              <a:t>ready</a:t>
            </a:r>
            <a:r>
              <a:rPr lang="uk-UA" dirty="0" smtClean="0"/>
              <a:t> 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tolerate</a:t>
            </a:r>
            <a:r>
              <a:rPr lang="uk-UA" dirty="0" smtClean="0"/>
              <a:t> </a:t>
            </a:r>
            <a:r>
              <a:rPr lang="uk-UA" dirty="0" err="1" smtClean="0"/>
              <a:t>material</a:t>
            </a:r>
            <a:r>
              <a:rPr lang="uk-UA" dirty="0" smtClean="0"/>
              <a:t> </a:t>
            </a:r>
            <a:r>
              <a:rPr lang="en-US" dirty="0" smtClean="0"/>
              <a:t>problems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sake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success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reforms</a:t>
            </a:r>
            <a:r>
              <a:rPr lang="uk-UA" dirty="0" smtClean="0"/>
              <a:t> </a:t>
            </a:r>
            <a:r>
              <a:rPr lang="uk-UA" dirty="0" err="1" smtClean="0"/>
              <a:t>fell</a:t>
            </a:r>
            <a:r>
              <a:rPr lang="uk-UA" dirty="0" smtClean="0"/>
              <a:t> </a:t>
            </a:r>
            <a:r>
              <a:rPr lang="uk-UA" b="1" i="1" dirty="0" err="1" smtClean="0"/>
              <a:t>to</a:t>
            </a:r>
            <a:r>
              <a:rPr lang="uk-UA" b="1" i="1" dirty="0" smtClean="0"/>
              <a:t> 33%</a:t>
            </a:r>
            <a:r>
              <a:rPr lang="uk-UA" dirty="0" smtClean="0"/>
              <a:t>, 8%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which</a:t>
            </a:r>
            <a:r>
              <a:rPr lang="uk-UA" dirty="0" smtClean="0"/>
              <a:t> </a:t>
            </a:r>
            <a:r>
              <a:rPr lang="uk-UA" dirty="0" err="1" smtClean="0"/>
              <a:t>responded</a:t>
            </a:r>
            <a:r>
              <a:rPr lang="uk-UA" dirty="0" smtClean="0"/>
              <a:t> – </a:t>
            </a:r>
            <a:r>
              <a:rPr lang="uk-UA" dirty="0" err="1" smtClean="0"/>
              <a:t>however</a:t>
            </a:r>
            <a:r>
              <a:rPr lang="uk-UA" dirty="0" smtClean="0"/>
              <a:t> </a:t>
            </a:r>
            <a:r>
              <a:rPr lang="uk-UA" dirty="0" err="1" smtClean="0"/>
              <a:t>long</a:t>
            </a:r>
            <a:r>
              <a:rPr lang="uk-UA" dirty="0" smtClean="0"/>
              <a:t> </a:t>
            </a:r>
            <a:r>
              <a:rPr lang="uk-UA" dirty="0" err="1" smtClean="0"/>
              <a:t>it</a:t>
            </a:r>
            <a:r>
              <a:rPr lang="uk-UA" dirty="0" smtClean="0"/>
              <a:t> </a:t>
            </a:r>
            <a:r>
              <a:rPr lang="uk-UA" dirty="0" err="1" smtClean="0"/>
              <a:t>will</a:t>
            </a:r>
            <a:r>
              <a:rPr lang="uk-UA" dirty="0" smtClean="0"/>
              <a:t> </a:t>
            </a:r>
            <a:r>
              <a:rPr lang="uk-UA" dirty="0" err="1" smtClean="0"/>
              <a:t>take</a:t>
            </a:r>
            <a:r>
              <a:rPr lang="uk-UA" dirty="0" smtClean="0"/>
              <a:t>, </a:t>
            </a:r>
            <a:r>
              <a:rPr lang="uk-UA" dirty="0" err="1" smtClean="0"/>
              <a:t>while</a:t>
            </a:r>
            <a:r>
              <a:rPr lang="uk-UA" dirty="0" smtClean="0"/>
              <a:t> 25% – </a:t>
            </a:r>
            <a:r>
              <a:rPr lang="uk-UA" dirty="0" err="1" smtClean="0"/>
              <a:t>responded</a:t>
            </a:r>
            <a:r>
              <a:rPr lang="uk-UA" dirty="0" smtClean="0"/>
              <a:t> </a:t>
            </a:r>
            <a:r>
              <a:rPr lang="uk-UA" dirty="0" err="1" smtClean="0"/>
              <a:t>not</a:t>
            </a:r>
            <a:r>
              <a:rPr lang="uk-UA" dirty="0" smtClean="0"/>
              <a:t> </a:t>
            </a:r>
            <a:r>
              <a:rPr lang="uk-UA" dirty="0" err="1" smtClean="0"/>
              <a:t>more</a:t>
            </a:r>
            <a:r>
              <a:rPr lang="uk-UA" dirty="0" smtClean="0"/>
              <a:t> </a:t>
            </a:r>
            <a:r>
              <a:rPr lang="uk-UA" dirty="0" err="1" smtClean="0"/>
              <a:t>than</a:t>
            </a:r>
            <a:r>
              <a:rPr lang="uk-UA" dirty="0" smtClean="0"/>
              <a:t> a </a:t>
            </a:r>
            <a:r>
              <a:rPr lang="uk-UA" dirty="0" err="1" smtClean="0"/>
              <a:t>year</a:t>
            </a:r>
            <a:r>
              <a:rPr lang="uk-UA" dirty="0" smtClean="0"/>
              <a:t>. 59</a:t>
            </a:r>
            <a:r>
              <a:rPr lang="uk-UA" dirty="0" smtClean="0"/>
              <a:t>% </a:t>
            </a:r>
            <a:r>
              <a:rPr lang="uk-UA" dirty="0" err="1" smtClean="0"/>
              <a:t>said</a:t>
            </a:r>
            <a:r>
              <a:rPr lang="uk-UA" dirty="0" smtClean="0"/>
              <a:t> </a:t>
            </a:r>
            <a:r>
              <a:rPr lang="uk-UA" dirty="0" err="1" smtClean="0"/>
              <a:t>they</a:t>
            </a:r>
            <a:r>
              <a:rPr lang="uk-UA" dirty="0" smtClean="0"/>
              <a:t> </a:t>
            </a:r>
            <a:r>
              <a:rPr lang="uk-UA" dirty="0" err="1" smtClean="0"/>
              <a:t>will</a:t>
            </a:r>
            <a:r>
              <a:rPr lang="uk-UA" dirty="0" smtClean="0"/>
              <a:t> </a:t>
            </a:r>
            <a:r>
              <a:rPr lang="uk-UA" dirty="0" err="1" smtClean="0"/>
              <a:t>not</a:t>
            </a:r>
            <a:r>
              <a:rPr lang="uk-UA" dirty="0" smtClean="0"/>
              <a:t> </a:t>
            </a:r>
            <a:r>
              <a:rPr lang="uk-UA" dirty="0" err="1" smtClean="0"/>
              <a:t>tolerate</a:t>
            </a:r>
            <a:r>
              <a:rPr lang="uk-UA" dirty="0" smtClean="0"/>
              <a:t> </a:t>
            </a:r>
            <a:r>
              <a:rPr lang="uk-UA" dirty="0" err="1" smtClean="0"/>
              <a:t>it</a:t>
            </a:r>
            <a:r>
              <a:rPr lang="uk-UA" dirty="0" smtClean="0"/>
              <a:t>, 20%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which</a:t>
            </a:r>
            <a:r>
              <a:rPr lang="uk-UA" dirty="0" smtClean="0"/>
              <a:t> </a:t>
            </a:r>
            <a:r>
              <a:rPr lang="uk-UA" dirty="0" err="1" smtClean="0"/>
              <a:t>do</a:t>
            </a:r>
            <a:r>
              <a:rPr lang="uk-UA" dirty="0" smtClean="0"/>
              <a:t> </a:t>
            </a:r>
            <a:r>
              <a:rPr lang="uk-UA" dirty="0" err="1" smtClean="0"/>
              <a:t>not</a:t>
            </a:r>
            <a:r>
              <a:rPr lang="uk-UA" dirty="0" smtClean="0"/>
              <a:t> </a:t>
            </a:r>
            <a:r>
              <a:rPr lang="uk-UA" dirty="0" err="1" smtClean="0"/>
              <a:t>believe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success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reforms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Agenda for Ukraine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Declared and ongoing</a:t>
            </a:r>
          </a:p>
          <a:p>
            <a:r>
              <a:rPr lang="en-US" dirty="0" smtClean="0"/>
              <a:t>Decentralization (local government reform)</a:t>
            </a:r>
          </a:p>
          <a:p>
            <a:r>
              <a:rPr lang="en-US" dirty="0" smtClean="0"/>
              <a:t>Reforms for fair Justice </a:t>
            </a:r>
          </a:p>
          <a:p>
            <a:r>
              <a:rPr lang="en-US" dirty="0" smtClean="0"/>
              <a:t>Deregulation for business</a:t>
            </a:r>
          </a:p>
          <a:p>
            <a:r>
              <a:rPr lang="en-US" dirty="0" smtClean="0"/>
              <a:t>Transparency and efficiency of state/ local authorities, E-Government</a:t>
            </a:r>
          </a:p>
          <a:p>
            <a:r>
              <a:rPr lang="en-US" dirty="0" smtClean="0"/>
              <a:t>Humanitarian bloc (education, </a:t>
            </a:r>
            <a:r>
              <a:rPr lang="en-US" dirty="0" smtClean="0"/>
              <a:t>health</a:t>
            </a:r>
            <a:r>
              <a:rPr lang="en-US" dirty="0" smtClean="0"/>
              <a:t> </a:t>
            </a:r>
            <a:r>
              <a:rPr lang="en-US" dirty="0" smtClean="0"/>
              <a:t>care</a:t>
            </a:r>
            <a:r>
              <a:rPr lang="en-US" dirty="0" smtClean="0"/>
              <a:t>)</a:t>
            </a:r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Cosmetic effects or first steps for real system changes?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Police (Front Office )</a:t>
            </a:r>
          </a:p>
          <a:p>
            <a:r>
              <a:rPr lang="en-US" dirty="0" smtClean="0"/>
              <a:t>Contract army (but still more </a:t>
            </a:r>
            <a:r>
              <a:rPr lang="en-US" dirty="0" smtClean="0"/>
              <a:t>than </a:t>
            </a:r>
            <a:r>
              <a:rPr lang="en-US" dirty="0" smtClean="0"/>
              <a:t>400 Generals)</a:t>
            </a:r>
          </a:p>
          <a:p>
            <a:r>
              <a:rPr lang="en-US" dirty="0" smtClean="0"/>
              <a:t>National Anticorruption Committee</a:t>
            </a:r>
          </a:p>
          <a:p>
            <a:r>
              <a:rPr lang="en-US" dirty="0" smtClean="0"/>
              <a:t>New Law on Higher Education (University Autonomy, Rector elections, more close to Bologna Process)</a:t>
            </a:r>
          </a:p>
          <a:p>
            <a:r>
              <a:rPr lang="en-US" dirty="0" smtClean="0"/>
              <a:t>New Legislation on Public Service, Political Parties, Local Elections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“window of opportunity” for reforms closing fast</a:t>
            </a:r>
          </a:p>
          <a:p>
            <a:r>
              <a:rPr lang="en-US" dirty="0" smtClean="0"/>
              <a:t>Perspectives of reconciliation and peace building on Donbas unclear – even for elites</a:t>
            </a:r>
          </a:p>
          <a:p>
            <a:r>
              <a:rPr lang="en-US" dirty="0" smtClean="0"/>
              <a:t>Weak and ineffective state authorities </a:t>
            </a:r>
            <a:r>
              <a:rPr lang="en-US" dirty="0" err="1" smtClean="0"/>
              <a:t>vs</a:t>
            </a:r>
            <a:r>
              <a:rPr lang="en-US" dirty="0" smtClean="0"/>
              <a:t> strong civil society, which (optimisticall</a:t>
            </a:r>
            <a:r>
              <a:rPr lang="en-US" dirty="0" smtClean="0"/>
              <a:t>y</a:t>
            </a:r>
            <a:r>
              <a:rPr lang="en-US" dirty="0" smtClean="0"/>
              <a:t>) could influence and control changes</a:t>
            </a:r>
          </a:p>
          <a:p>
            <a:r>
              <a:rPr lang="en-US" dirty="0" smtClean="0"/>
              <a:t>External pressure and support is highly important for reforms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Ukrainian Presidents (alive) in December 2013</a:t>
            </a:r>
            <a:endParaRPr lang="uk-UA" dirty="0"/>
          </a:p>
        </p:txBody>
      </p:sp>
      <p:pic>
        <p:nvPicPr>
          <p:cNvPr id="4" name="Содержимое 3" descr="Президенті_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52928" cy="518457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Usefull</a:t>
            </a:r>
            <a:r>
              <a:rPr lang="en-US" dirty="0" smtClean="0"/>
              <a:t> Links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Authorities: </a:t>
            </a:r>
            <a:r>
              <a:rPr lang="en-US" dirty="0" smtClean="0">
                <a:hlinkClick r:id="rId2"/>
              </a:rPr>
              <a:t>www.rada.gov.ua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www.kmu.gov.ua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www.president.gov.ua</a:t>
            </a:r>
            <a:endParaRPr lang="en-US" dirty="0" smtClean="0"/>
          </a:p>
          <a:p>
            <a:r>
              <a:rPr lang="en-US" dirty="0" smtClean="0"/>
              <a:t>Reforms </a:t>
            </a:r>
            <a:r>
              <a:rPr lang="en-US" dirty="0" smtClean="0"/>
              <a:t>Monitor </a:t>
            </a:r>
            <a:r>
              <a:rPr lang="en-US" dirty="0" smtClean="0"/>
              <a:t> and initiatives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carnegieendowment.org/specialprojects/Ukraine/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://rpr.org.ua/en/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Civil </a:t>
            </a:r>
            <a:r>
              <a:rPr lang="en-US" dirty="0" smtClean="0"/>
              <a:t>society, Media: </a:t>
            </a:r>
            <a:r>
              <a:rPr lang="en-US" dirty="0" smtClean="0">
                <a:hlinkClick r:id="rId7"/>
              </a:rPr>
              <a:t>www.</a:t>
            </a:r>
            <a:r>
              <a:rPr lang="en-US" b="1" dirty="0" smtClean="0">
                <a:hlinkClick r:id="rId7"/>
              </a:rPr>
              <a:t>stopfake</a:t>
            </a:r>
            <a:r>
              <a:rPr lang="en-US" dirty="0" smtClean="0">
                <a:hlinkClick r:id="rId7"/>
              </a:rPr>
              <a:t>.org/en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 smtClean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medialaw.org.ua/en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sprotyv.info/en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 smtClean="0">
                <a:hlinkClick r:id="rId10"/>
              </a:rPr>
              <a:t>://www.khpg.org/en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http://www.irf.ua</a:t>
            </a:r>
            <a:r>
              <a:rPr lang="en-US" dirty="0" smtClean="0">
                <a:hlinkClick r:id="rId11"/>
              </a:rPr>
              <a:t>/</a:t>
            </a:r>
            <a:r>
              <a:rPr lang="en-US" dirty="0" smtClean="0"/>
              <a:t>, www.dif.org.ua</a:t>
            </a:r>
          </a:p>
          <a:p>
            <a:r>
              <a:rPr lang="en-US" dirty="0" smtClean="0"/>
              <a:t>Elections: </a:t>
            </a:r>
            <a:r>
              <a:rPr lang="en-US" dirty="0" smtClean="0">
                <a:hlinkClick r:id="rId12"/>
              </a:rPr>
              <a:t>www.cvk.gov.ua</a:t>
            </a:r>
            <a:r>
              <a:rPr lang="en-US" dirty="0" smtClean="0"/>
              <a:t>, </a:t>
            </a:r>
            <a:r>
              <a:rPr lang="en-US" dirty="0" smtClean="0">
                <a:hlinkClick r:id="rId13"/>
              </a:rPr>
              <a:t>https://www.oporaua.org/en</a:t>
            </a:r>
            <a:r>
              <a:rPr lang="en-US" dirty="0" smtClean="0">
                <a:hlinkClick r:id="rId13"/>
              </a:rPr>
              <a:t>/</a:t>
            </a:r>
            <a:r>
              <a:rPr lang="en-US" dirty="0" smtClean="0"/>
              <a:t>, </a:t>
            </a:r>
            <a:r>
              <a:rPr lang="en-US" dirty="0" smtClean="0">
                <a:hlinkClick r:id="rId14"/>
              </a:rPr>
              <a:t>www.cvu.org.ua</a:t>
            </a:r>
            <a:endParaRPr lang="en-US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316 </a:t>
            </a:r>
            <a:r>
              <a:rPr lang="en-US" b="1" dirty="0" smtClean="0"/>
              <a:t>Parties </a:t>
            </a:r>
            <a:r>
              <a:rPr lang="en-US" dirty="0" smtClean="0"/>
              <a:t>registered </a:t>
            </a:r>
            <a:r>
              <a:rPr lang="en-US" dirty="0" smtClean="0"/>
              <a:t>(79 registered in 2015, 38 in 2014)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only about </a:t>
            </a:r>
            <a:r>
              <a:rPr lang="en-US" b="1" dirty="0" smtClean="0"/>
              <a:t>30-40</a:t>
            </a:r>
            <a:r>
              <a:rPr lang="en-US" dirty="0" smtClean="0"/>
              <a:t> of them running elections</a:t>
            </a:r>
          </a:p>
          <a:p>
            <a:r>
              <a:rPr lang="en-US" dirty="0" smtClean="0"/>
              <a:t>Most popular ones traditionally associated with </a:t>
            </a:r>
            <a:r>
              <a:rPr lang="en-US" b="1" dirty="0" smtClean="0"/>
              <a:t>oligarchs</a:t>
            </a:r>
            <a:r>
              <a:rPr lang="en-US" dirty="0" smtClean="0"/>
              <a:t> or local chiefs:</a:t>
            </a:r>
          </a:p>
          <a:p>
            <a:pPr>
              <a:buFontTx/>
              <a:buChar char="-"/>
            </a:pPr>
            <a:r>
              <a:rPr lang="en-US" b="1" dirty="0" smtClean="0"/>
              <a:t>Petro </a:t>
            </a:r>
            <a:r>
              <a:rPr lang="en-US" b="1" dirty="0" err="1" smtClean="0"/>
              <a:t>Poroshenko</a:t>
            </a:r>
            <a:r>
              <a:rPr lang="en-US" b="1" dirty="0" smtClean="0"/>
              <a:t> Bloc </a:t>
            </a:r>
            <a:r>
              <a:rPr lang="en-US" dirty="0" smtClean="0"/>
              <a:t>(“</a:t>
            </a:r>
            <a:r>
              <a:rPr lang="en-US" dirty="0" err="1" smtClean="0"/>
              <a:t>Solidarnost</a:t>
            </a:r>
            <a:r>
              <a:rPr lang="en-US" dirty="0" smtClean="0"/>
              <a:t>”+ </a:t>
            </a:r>
            <a:r>
              <a:rPr lang="en-US" dirty="0" err="1" smtClean="0"/>
              <a:t>Udar</a:t>
            </a:r>
            <a:r>
              <a:rPr lang="en-US" dirty="0" smtClean="0"/>
              <a:t> </a:t>
            </a:r>
            <a:r>
              <a:rPr lang="en-US" dirty="0" err="1" smtClean="0"/>
              <a:t>Vitaliy</a:t>
            </a:r>
            <a:r>
              <a:rPr lang="en-US" dirty="0" smtClean="0"/>
              <a:t> </a:t>
            </a:r>
            <a:r>
              <a:rPr lang="en-US" dirty="0" err="1" smtClean="0"/>
              <a:t>Klitchko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b="1" dirty="0" smtClean="0"/>
              <a:t>Fatherland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Batkivshina</a:t>
            </a:r>
            <a:r>
              <a:rPr lang="en-US" dirty="0" smtClean="0"/>
              <a:t>” (</a:t>
            </a:r>
            <a:r>
              <a:rPr lang="en-US" dirty="0" err="1" smtClean="0"/>
              <a:t>Yuliya</a:t>
            </a:r>
            <a:r>
              <a:rPr lang="en-US" dirty="0" smtClean="0"/>
              <a:t> </a:t>
            </a:r>
            <a:r>
              <a:rPr lang="en-US" dirty="0" smtClean="0"/>
              <a:t>Timoshenko)</a:t>
            </a:r>
          </a:p>
          <a:p>
            <a:pPr>
              <a:buFontTx/>
              <a:buChar char="-"/>
            </a:pPr>
            <a:r>
              <a:rPr lang="en-US" b="1" dirty="0" smtClean="0"/>
              <a:t>Radical Party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Lyashko</a:t>
            </a:r>
            <a:r>
              <a:rPr lang="en-US" dirty="0" smtClean="0"/>
              <a:t> </a:t>
            </a:r>
            <a:r>
              <a:rPr lang="en-US" dirty="0" smtClean="0"/>
              <a:t>(sponsored by </a:t>
            </a:r>
            <a:r>
              <a:rPr lang="en-US" dirty="0" err="1" smtClean="0"/>
              <a:t>Serhiy</a:t>
            </a:r>
            <a:r>
              <a:rPr lang="en-US" dirty="0" smtClean="0"/>
              <a:t> </a:t>
            </a:r>
            <a:r>
              <a:rPr lang="en-US" dirty="0" err="1" smtClean="0"/>
              <a:t>Liovochkin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b="1" dirty="0" smtClean="0"/>
              <a:t>Oppositional Bloc </a:t>
            </a:r>
            <a:r>
              <a:rPr lang="en-US" dirty="0" smtClean="0"/>
              <a:t>(sponsored by </a:t>
            </a:r>
            <a:r>
              <a:rPr lang="en-US" dirty="0" err="1" smtClean="0"/>
              <a:t>Rinat</a:t>
            </a:r>
            <a:r>
              <a:rPr lang="en-US" dirty="0" smtClean="0"/>
              <a:t> </a:t>
            </a:r>
            <a:r>
              <a:rPr lang="en-US" dirty="0" err="1" smtClean="0"/>
              <a:t>Akhmetov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b="1" dirty="0" err="1" smtClean="0"/>
              <a:t>Ukrop</a:t>
            </a:r>
            <a:r>
              <a:rPr lang="en-US" b="1" dirty="0" smtClean="0"/>
              <a:t>, </a:t>
            </a:r>
            <a:r>
              <a:rPr lang="en-US" b="1" dirty="0" err="1" smtClean="0"/>
              <a:t>Vidroghennya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Samopomich</a:t>
            </a:r>
            <a:r>
              <a:rPr lang="en-US" dirty="0" smtClean="0"/>
              <a:t> (sponsored by Igor </a:t>
            </a:r>
            <a:r>
              <a:rPr lang="en-US" dirty="0" err="1" smtClean="0"/>
              <a:t>Kolomoiskiy</a:t>
            </a:r>
            <a:r>
              <a:rPr lang="en-US" dirty="0" smtClean="0"/>
              <a:t>)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From 2016 provided state’s financial support and strict accountability for political parties, which gained more 2% of voters </a:t>
            </a:r>
            <a:r>
              <a:rPr lang="en-US" dirty="0" smtClean="0"/>
              <a:t>on a last elections</a:t>
            </a:r>
            <a:endParaRPr lang="en-US" dirty="0" smtClean="0"/>
          </a:p>
          <a:p>
            <a:r>
              <a:rPr lang="en-US" dirty="0" smtClean="0"/>
              <a:t>New Legislation on Local Elections eliminated </a:t>
            </a:r>
            <a:r>
              <a:rPr lang="en-US" dirty="0" smtClean="0"/>
              <a:t>single-district candidates for cities </a:t>
            </a:r>
            <a:r>
              <a:rPr lang="en-US" dirty="0" smtClean="0"/>
              <a:t>and regional councils, established two-round elections for large cities mayors, which increase influence of political parties, but made them even more </a:t>
            </a:r>
            <a:r>
              <a:rPr lang="en-US" dirty="0" err="1" smtClean="0"/>
              <a:t>populistic</a:t>
            </a:r>
            <a:endParaRPr lang="en-US" dirty="0" smtClean="0"/>
          </a:p>
          <a:p>
            <a:r>
              <a:rPr lang="en-US" dirty="0" smtClean="0"/>
              <a:t>“New” parties like Democratic Alliance, </a:t>
            </a:r>
            <a:r>
              <a:rPr lang="en-US" dirty="0" err="1" smtClean="0"/>
              <a:t>Syla</a:t>
            </a:r>
            <a:r>
              <a:rPr lang="en-US" dirty="0" smtClean="0"/>
              <a:t> </a:t>
            </a:r>
            <a:r>
              <a:rPr lang="en-US" dirty="0" err="1" smtClean="0"/>
              <a:t>Lyudey</a:t>
            </a:r>
            <a:r>
              <a:rPr lang="en-US" dirty="0" smtClean="0"/>
              <a:t> (People’s Power) </a:t>
            </a:r>
            <a:r>
              <a:rPr lang="en-US" dirty="0" smtClean="0"/>
              <a:t>increase their presence in councils, using co-funding </a:t>
            </a:r>
            <a:r>
              <a:rPr lang="en-US" dirty="0" smtClean="0"/>
              <a:t>and </a:t>
            </a:r>
            <a:r>
              <a:rPr lang="en-US" dirty="0" smtClean="0"/>
              <a:t>horizontal </a:t>
            </a:r>
            <a:r>
              <a:rPr lang="en-US" dirty="0" smtClean="0"/>
              <a:t>connections 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System: Gray Zone features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Corruption (Rank 130/168 states )</a:t>
            </a:r>
          </a:p>
          <a:p>
            <a:r>
              <a:rPr lang="en-US" dirty="0" smtClean="0"/>
              <a:t>Instability of political system (conflicts in Parliament, on local level, rapid changes of parties’ electoral </a:t>
            </a:r>
            <a:r>
              <a:rPr lang="en-US" dirty="0" smtClean="0"/>
              <a:t>support, new border-lines in electoral landscape)</a:t>
            </a:r>
            <a:endParaRPr lang="en-US" dirty="0" smtClean="0"/>
          </a:p>
          <a:p>
            <a:r>
              <a:rPr lang="en-US" dirty="0" smtClean="0"/>
              <a:t>Oligarchs still impact </a:t>
            </a:r>
            <a:r>
              <a:rPr lang="en-US" dirty="0" smtClean="0"/>
              <a:t>politics sponsoring </a:t>
            </a:r>
            <a:r>
              <a:rPr lang="en-US" dirty="0" smtClean="0"/>
              <a:t>political parties and owning Media</a:t>
            </a:r>
          </a:p>
          <a:p>
            <a:r>
              <a:rPr lang="en-US" dirty="0" smtClean="0"/>
              <a:t>Dependent and ineffective </a:t>
            </a:r>
            <a:r>
              <a:rPr lang="en-US" dirty="0" smtClean="0"/>
              <a:t>Courts</a:t>
            </a:r>
          </a:p>
          <a:p>
            <a:r>
              <a:rPr lang="en-US" dirty="0" smtClean="0"/>
              <a:t>Rigid and corrupted middle-level bureaucracy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Separatism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Soviet Legacy (industrial, social and lingual)</a:t>
            </a:r>
          </a:p>
          <a:p>
            <a:r>
              <a:rPr lang="en-US" dirty="0" smtClean="0"/>
              <a:t>Privatization on 1992-1996 created regional industrial and political clans, corny-economy and Rule BY Law in spite Rule OF Law</a:t>
            </a:r>
          </a:p>
          <a:p>
            <a:r>
              <a:rPr lang="en-US" dirty="0" smtClean="0"/>
              <a:t>During 2002-2012 Parties used regional diversities, speculated on lingual, historical and geopolitical issues </a:t>
            </a:r>
          </a:p>
          <a:p>
            <a:r>
              <a:rPr lang="en-US" dirty="0" smtClean="0"/>
              <a:t>Myth “</a:t>
            </a:r>
            <a:r>
              <a:rPr lang="en-US" dirty="0" err="1" smtClean="0"/>
              <a:t>Donbass</a:t>
            </a:r>
            <a:r>
              <a:rPr lang="en-US" dirty="0" smtClean="0"/>
              <a:t> feeding all Ukraine”, fear to loose political control and influence, budget subsidies after </a:t>
            </a:r>
            <a:r>
              <a:rPr lang="en-US" dirty="0" err="1" smtClean="0"/>
              <a:t>Yanucovich</a:t>
            </a:r>
            <a:r>
              <a:rPr lang="en-US" dirty="0" smtClean="0"/>
              <a:t> ousted</a:t>
            </a:r>
          </a:p>
          <a:p>
            <a:r>
              <a:rPr lang="en-US" dirty="0" smtClean="0"/>
              <a:t>Russian Media propaganda, training of leaders, creation NGO </a:t>
            </a:r>
          </a:p>
          <a:p>
            <a:r>
              <a:rPr lang="en-US" dirty="0" smtClean="0"/>
              <a:t>Poverty, distrust in Ukrainian state authorities (motto “pensions and salaries as in Russia”)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Russian Project “</a:t>
            </a:r>
            <a:r>
              <a:rPr lang="en-US" sz="3600" dirty="0" err="1" smtClean="0"/>
              <a:t>Novorossia</a:t>
            </a:r>
            <a:r>
              <a:rPr lang="en-US" sz="3600" dirty="0" smtClean="0"/>
              <a:t>” failed, but undeclared war still going</a:t>
            </a:r>
            <a:endParaRPr lang="uk-UA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they wanted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What they get</a:t>
            </a:r>
            <a:endParaRPr lang="uk-UA" dirty="0"/>
          </a:p>
        </p:txBody>
      </p:sp>
      <p:pic>
        <p:nvPicPr>
          <p:cNvPr id="11" name="Содержимое 10" descr="карьа_201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253574" cy="3168352"/>
          </a:xfrm>
        </p:spPr>
      </p:pic>
      <p:pic>
        <p:nvPicPr>
          <p:cNvPr id="13" name="Содержимое 12" descr="Новороссия_карта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4403689" cy="30963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Conflict afterwards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Crimea Peninsula occupied, part of Donetsk and </a:t>
            </a:r>
            <a:r>
              <a:rPr lang="en-US" dirty="0" err="1" smtClean="0"/>
              <a:t>Luhansk</a:t>
            </a:r>
            <a:r>
              <a:rPr lang="en-US" dirty="0" smtClean="0"/>
              <a:t> oblast uncontrolled</a:t>
            </a:r>
          </a:p>
          <a:p>
            <a:r>
              <a:rPr lang="en-US" dirty="0" smtClean="0"/>
              <a:t>About </a:t>
            </a:r>
            <a:r>
              <a:rPr lang="en-US" dirty="0" smtClean="0"/>
              <a:t>8 </a:t>
            </a:r>
            <a:r>
              <a:rPr lang="en-US" dirty="0" smtClean="0"/>
              <a:t>000 of died and wounded during 2014-2015 (UN statistics)</a:t>
            </a:r>
          </a:p>
          <a:p>
            <a:r>
              <a:rPr lang="en-US" dirty="0" smtClean="0"/>
              <a:t>1 014 500 of IDPs (mostly placed in Eastern Ukraine)</a:t>
            </a:r>
          </a:p>
          <a:p>
            <a:r>
              <a:rPr lang="en-US" dirty="0" smtClean="0"/>
              <a:t>Challenges for social policy (IDPs, </a:t>
            </a:r>
            <a:r>
              <a:rPr lang="en-US" dirty="0" smtClean="0"/>
              <a:t>Anti Terroristic Operation </a:t>
            </a:r>
            <a:r>
              <a:rPr lang="en-US" dirty="0" smtClean="0"/>
              <a:t>veterans, replaced institutions etc)</a:t>
            </a:r>
          </a:p>
          <a:p>
            <a:r>
              <a:rPr lang="en-US" dirty="0" smtClean="0"/>
              <a:t>Unmarked </a:t>
            </a:r>
            <a:r>
              <a:rPr lang="en-US" dirty="0" smtClean="0"/>
              <a:t>and unsecure state borders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1762</Words>
  <Application>Microsoft Office PowerPoint</Application>
  <PresentationFormat>Экран (4:3)</PresentationFormat>
  <Paragraphs>140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Ukraine: between Democracy and Gray Zone</vt:lpstr>
      <vt:lpstr>Political System</vt:lpstr>
      <vt:lpstr>4 Ukrainian Presidents (alive) in December 2013</vt:lpstr>
      <vt:lpstr>Political Parties</vt:lpstr>
      <vt:lpstr>Political Parties </vt:lpstr>
      <vt:lpstr>Political System: Gray Zone features</vt:lpstr>
      <vt:lpstr>Roots of Separatism</vt:lpstr>
      <vt:lpstr>Russian Project “Novorossia” failed, but undeclared war still going</vt:lpstr>
      <vt:lpstr> Conflict afterwards</vt:lpstr>
      <vt:lpstr>Internally Displaced Persons in Ukraine</vt:lpstr>
      <vt:lpstr>Gray Zone Risks</vt:lpstr>
      <vt:lpstr>Ukrainian Rights:  marginals or a real power?</vt:lpstr>
      <vt:lpstr>“Ukrainian Rights”</vt:lpstr>
      <vt:lpstr>Ukrainian Rights: perspectives</vt:lpstr>
      <vt:lpstr>Civil Society: Third Sector</vt:lpstr>
      <vt:lpstr>Civil Society: Media</vt:lpstr>
      <vt:lpstr>Слайд 17</vt:lpstr>
      <vt:lpstr>Civil Society: Media</vt:lpstr>
      <vt:lpstr>Public Opinion </vt:lpstr>
      <vt:lpstr>Kharkiv, Spring 2014</vt:lpstr>
      <vt:lpstr>Kharkiv: Goodbye Lenin</vt:lpstr>
      <vt:lpstr>Public Opinion</vt:lpstr>
      <vt:lpstr>Trust / distrust in Ukrainian society</vt:lpstr>
      <vt:lpstr>Public Opinion (Foreign Policy)</vt:lpstr>
      <vt:lpstr>EU vs Custom Union: regional perspective</vt:lpstr>
      <vt:lpstr>Public Opinion (Reforms)</vt:lpstr>
      <vt:lpstr>Reforms Agenda for Ukraine</vt:lpstr>
      <vt:lpstr>Cosmetic effects or first steps for real system changes?</vt:lpstr>
      <vt:lpstr>Conclusions</vt:lpstr>
      <vt:lpstr>Usefull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Ukraine: between Democracy and Gray Zone</dc:title>
  <dc:creator>Юля</dc:creator>
  <cp:lastModifiedBy>Юля</cp:lastModifiedBy>
  <cp:revision>166</cp:revision>
  <dcterms:created xsi:type="dcterms:W3CDTF">2016-05-06T15:44:21Z</dcterms:created>
  <dcterms:modified xsi:type="dcterms:W3CDTF">2016-05-09T14:41:54Z</dcterms:modified>
</cp:coreProperties>
</file>