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3" r:id="rId3"/>
    <p:sldId id="287" r:id="rId4"/>
    <p:sldId id="290" r:id="rId5"/>
    <p:sldId id="300" r:id="rId6"/>
    <p:sldId id="299" r:id="rId7"/>
    <p:sldId id="292" r:id="rId8"/>
    <p:sldId id="288" r:id="rId9"/>
    <p:sldId id="293" r:id="rId10"/>
    <p:sldId id="294" r:id="rId11"/>
    <p:sldId id="296" r:id="rId12"/>
    <p:sldId id="304" r:id="rId13"/>
    <p:sldId id="298" r:id="rId14"/>
    <p:sldId id="30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0000"/>
    <a:srgbClr val="68070A"/>
    <a:srgbClr val="560306"/>
    <a:srgbClr val="800000"/>
    <a:srgbClr val="0C3273"/>
    <a:srgbClr val="F45E62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6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E5C6D-FA05-43AC-BD27-179F40664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ACF026-9FD0-4702-A5EC-75F5E710D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842C5E-F6DF-4C7A-8B92-72DEDEAA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54BF-F5AE-4AB3-BE5D-8B5D7FD856A2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281658-AFE5-4607-8419-DE00B920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73321F-5468-4A6D-9A6A-E620787E5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1217-80DF-4CE4-BBD8-846BCF721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95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DE625-3A9F-4412-9194-093877A9E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4004C9-34A3-475C-AD85-C209E0A0F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5CAB5E-5B69-4DBD-A5F9-CF296619B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54BF-F5AE-4AB3-BE5D-8B5D7FD856A2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367D2-1A34-48A4-88DC-80FD4D326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4635D7-FEF2-4B63-8A37-8976BDB8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1217-80DF-4CE4-BBD8-846BCF721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4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C9ED9CC-027E-4B7E-AE23-E8D44861A8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208FEB-5E8C-42B7-B9EF-CE3B1354B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24430A-C568-43F1-9D02-80EFB56EF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54BF-F5AE-4AB3-BE5D-8B5D7FD856A2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D7391A-A35C-45E1-B0CE-7D711DF1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FFF7E2-D98A-46DD-B1E4-050F4F9A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1217-80DF-4CE4-BBD8-846BCF721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16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8E1B0-4979-4CD6-AE31-930B6732E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3A4E9B-9572-4B48-BFD0-5DAC062A0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A2B6AD-8B9A-458D-9025-48CBA89C0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54BF-F5AE-4AB3-BE5D-8B5D7FD856A2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48C964-63A7-435F-8404-470D210BE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03418E-C25D-4794-8573-04687B82C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1217-80DF-4CE4-BBD8-846BCF721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47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1DD50-7DD6-477C-AC31-BC5D979F8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CFE705-2382-4010-9422-22ADD64F5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29E072-0BE3-4691-938F-C35E0AAA6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54BF-F5AE-4AB3-BE5D-8B5D7FD856A2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FBC27C-3F38-4736-8908-9909C5ABB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B86FAA-ED73-407F-B910-91D4BACFC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1217-80DF-4CE4-BBD8-846BCF721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21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83FAB7-2FCA-4B5A-BBC7-EB20E5DA5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D270FC-C3AA-4DBE-8CD6-5962E2C2D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339CC0-FD3D-4F77-9422-EB8A08B4E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D8ED6D-AA67-4361-9310-9D1D7830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54BF-F5AE-4AB3-BE5D-8B5D7FD856A2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68C052-3832-4BB3-9F19-B19CDF719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BF156B-DFBD-4BBC-A0DE-44912C9F9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1217-80DF-4CE4-BBD8-846BCF721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04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7A16D-70B3-442F-A7FB-263F7EB5C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08F189-07F5-4487-B171-F0C3CC60F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2DF143-6CF9-43EA-B32A-CFCC802B4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F55A27-3F4A-4AFD-95D6-EDC0B43D4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62F724A-FAE2-4600-9E3C-A7F0DE015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B0418D7-8938-4E4F-B75F-934F00368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54BF-F5AE-4AB3-BE5D-8B5D7FD856A2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14EA8B7-515A-4FCF-873A-BD1BCB2EF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FC5510-5360-42F0-AA58-5DCBB2F5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1217-80DF-4CE4-BBD8-846BCF721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50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9071E-8BCC-4E7C-9FF1-476C64A09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08A3A2E-58C9-4590-AC07-C09535C6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54BF-F5AE-4AB3-BE5D-8B5D7FD856A2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148158D-9C3E-4C3B-97F0-B7B669AAA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0318BF-75D0-4284-842D-09597525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1217-80DF-4CE4-BBD8-846BCF721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20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982758-D6AC-4BE1-A5BB-A9056BFD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54BF-F5AE-4AB3-BE5D-8B5D7FD856A2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1108065-8C96-4CD4-8148-E1DBA39D9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CCD1A1-6534-46A9-B5EF-3ABA78674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1217-80DF-4CE4-BBD8-846BCF721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0058D-A5A6-45E1-9034-354E75F48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37D981-4F7D-40DA-8EB8-42A75D99D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C45C14-86D1-48CD-9516-C573A506E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A2E234-DB40-49B5-90D0-79D9CD595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54BF-F5AE-4AB3-BE5D-8B5D7FD856A2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F57BE4-166C-4381-8139-4D4D1CB82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9D44A1-7180-49ED-9A1D-7203D2AD2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1217-80DF-4CE4-BBD8-846BCF721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30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A584E-49FA-447E-9E75-45202F737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CFDA0F-3260-43D5-BC22-CC0DF0EC34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A465CE-C782-4B65-A38F-C81D83AF2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4383B1-B68E-4C23-81C6-77A4AFC8E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54BF-F5AE-4AB3-BE5D-8B5D7FD856A2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9F5CF4-5C6C-498F-9D9F-81AED9850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1EF94-21E3-4298-8FD2-0DFAEC6E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1217-80DF-4CE4-BBD8-846BCF721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22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A3791-227C-4956-A2F6-2C06B7AF7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2C0B69-3A9B-47FA-92E4-4455E06F3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E658C-2827-40CC-9C28-01DD68A0A4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D54BF-F5AE-4AB3-BE5D-8B5D7FD856A2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F8B10A-1093-4601-B44D-E041E5FE4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3A9CB1-992C-4478-921C-1D8C2FE0D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61217-80DF-4CE4-BBD8-846BCF721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philosophy.karazin.ua/ua/abiturient/abiturient1.htm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0" y="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C0000"/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896C6-DE96-4559-8546-4BEF2AA3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8" y="417045"/>
            <a:ext cx="10515600" cy="5594555"/>
          </a:xfrm>
        </p:spPr>
        <p:txBody>
          <a:bodyPr>
            <a:noAutofit/>
          </a:bodyPr>
          <a:lstStyle/>
          <a:p>
            <a:pPr algn="ctr"/>
            <a:r>
              <a:rPr lang="uk-UA" sz="52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52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52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52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4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ВІЗУАЛЬНЕ МИСТЕЦТВО ТА МЕНЕДЖМЕНТ КУЛЬТУРНИХ ПРОЕКТІВ</a:t>
            </a:r>
            <a:br>
              <a:rPr lang="uk-UA" sz="4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52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52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Освітня програма</a:t>
            </a:r>
            <a:br>
              <a:rPr lang="uk-UA" sz="2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спеціальність «Культурологія»</a:t>
            </a:r>
            <a:br>
              <a:rPr lang="uk-UA" sz="2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філософський факультет</a:t>
            </a:r>
            <a:br>
              <a:rPr lang="uk-UA" sz="2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Харківський національний університет </a:t>
            </a:r>
            <a:br>
              <a:rPr lang="uk-UA" sz="2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імені В.Н. Каразіна</a:t>
            </a:r>
            <a:br>
              <a:rPr lang="uk-UA" sz="2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E6AC28C-9C07-0D40-8C1E-45D9DF960A0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9" y="1260223"/>
            <a:ext cx="1174218" cy="117421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69FCAAD-952A-CE44-8BF5-168DDC9120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785" y="417045"/>
            <a:ext cx="2501906" cy="273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34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0" y="-2712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-1" y="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862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896C6-DE96-4559-8546-4BEF2AA3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59" y="1620662"/>
            <a:ext cx="10668589" cy="3206258"/>
          </a:xfrm>
        </p:spPr>
        <p:txBody>
          <a:bodyPr>
            <a:noAutofit/>
          </a:bodyPr>
          <a:lstStyle/>
          <a:p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72100" y="847373"/>
            <a:ext cx="67394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>СТАЖУВАННЯ СТУДЕНТІВ СПЕЦІАЛЬНОСТІ «КУЛЬТУРОЛОГІЯ» В ЄВРОПЕЙСКЬКИХ ЗАКЛАДАХ КУЛЬТУРИ І МИСТЕЦЬКИХ ЦЕНТРАХ</a:t>
            </a:r>
          </a:p>
          <a:p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>                                </a:t>
            </a:r>
            <a:endParaRPr lang="ru-RU" sz="2400" dirty="0">
              <a:solidFill>
                <a:srgbClr val="990000"/>
              </a:solidFill>
              <a:latin typeface="Arial Black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C80701-355E-304A-9ACF-6C44CA742D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048" y="183975"/>
            <a:ext cx="1191492" cy="11914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923789-235D-A34C-95FC-AF06800A4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05" y="806841"/>
            <a:ext cx="4830050" cy="480671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5796F2B-8927-6E49-B415-B51C3A10EC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799" y="2546819"/>
            <a:ext cx="5428249" cy="305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45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0" y="-2712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-1" y="-1356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862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896C6-DE96-4559-8546-4BEF2AA3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448" y="2087933"/>
            <a:ext cx="6705600" cy="3187131"/>
          </a:xfrm>
        </p:spPr>
        <p:txBody>
          <a:bodyPr>
            <a:noAutofit/>
          </a:bodyPr>
          <a:lstStyle/>
          <a:p>
            <a:pPr lvl="0"/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- закладах культури і мистецтва:   </a:t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  культурних і мистецьких центрах, </a:t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  галереях, музеях</a:t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- громадських організаціях, </a:t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  культурних фондах</a:t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- освітніх установах </a:t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- закладах із адміністрування сфери </a:t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  культури</a:t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- </a:t>
            </a:r>
            <a:r>
              <a:rPr lang="uk-UA" sz="2400" dirty="0" err="1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медіасфері</a:t>
            </a:r>
            <a: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: інтернет-виданнях, </a:t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  журналах, на телебаченні</a:t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/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3653" y="660405"/>
            <a:ext cx="11536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>ВИПУСКНИКИ СПЕЦІАЛЬНОСТІ «КУЛЬТУРОЛОГІЯ»</a:t>
            </a:r>
          </a:p>
          <a:p>
            <a:pPr algn="ctr"/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>         МОЖУТЬ ПРАЦЮВАТИ В:</a:t>
            </a:r>
            <a:endParaRPr lang="ru-RU" sz="2400" dirty="0">
              <a:solidFill>
                <a:srgbClr val="990000"/>
              </a:solidFill>
              <a:latin typeface="Arial Black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C80701-355E-304A-9ACF-6C44CA742D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048" y="211095"/>
            <a:ext cx="1191492" cy="119149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5479CBC-2FB9-4142-BCBD-35DF7ABE5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91" y="1182188"/>
            <a:ext cx="2099603" cy="430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57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0" y="-2712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-1" y="-1356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862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80460" y="701896"/>
            <a:ext cx="11536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solidFill>
                  <a:srgbClr val="990000"/>
                </a:solidFill>
                <a:latin typeface="Arial Black" pitchFamily="34" charset="0"/>
              </a:rPr>
              <a:t>ЗНО </a:t>
            </a:r>
            <a:r>
              <a:rPr lang="uk-UA" sz="2800" dirty="0" smtClean="0">
                <a:solidFill>
                  <a:srgbClr val="990000"/>
                </a:solidFill>
                <a:latin typeface="Arial Black" pitchFamily="34" charset="0"/>
              </a:rPr>
              <a:t>ТА НМТ ДЛЯ </a:t>
            </a:r>
            <a:r>
              <a:rPr lang="uk-UA" sz="2800" dirty="0">
                <a:solidFill>
                  <a:srgbClr val="990000"/>
                </a:solidFill>
                <a:latin typeface="Arial Black" pitchFamily="34" charset="0"/>
              </a:rPr>
              <a:t>ВСТУПУ</a:t>
            </a:r>
            <a:endParaRPr lang="ru-RU" sz="2800" dirty="0">
              <a:solidFill>
                <a:srgbClr val="990000"/>
              </a:solidFill>
              <a:latin typeface="Arial Black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C80701-355E-304A-9ACF-6C44CA742D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048" y="211095"/>
            <a:ext cx="1191492" cy="11914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95301" y="5364079"/>
            <a:ext cx="5801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http://philosophy.karazin.ua/ua/abiturient/abiturient1.html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3" y="1225115"/>
            <a:ext cx="7190509" cy="412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51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0" y="-2712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-1" y="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862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896C6-DE96-4559-8546-4BEF2AA3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6912" y="701896"/>
            <a:ext cx="8515938" cy="5454207"/>
          </a:xfrm>
        </p:spPr>
        <p:txBody>
          <a:bodyPr>
            <a:noAutofit/>
          </a:bodyPr>
          <a:lstStyle/>
          <a:p>
            <a:pPr lvl="0"/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Культурологія в </a:t>
            </a:r>
            <a:r>
              <a:rPr lang="uk-UA" sz="2400" dirty="0" err="1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Каразінському</a:t>
            </a:r>
            <a: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 університеті</a:t>
            </a:r>
            <a:r>
              <a:rPr lang="en-US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en-US" sz="2400" dirty="0" err="1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cultural_studies_in_karazin</a:t>
            </a:r>
            <a: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en-US" sz="2400" dirty="0" err="1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cultural_studies_in_karazin</a:t>
            </a:r>
            <a: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/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/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en-US" sz="2400" dirty="0" err="1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cultural_science@karazin.ua</a:t>
            </a:r>
            <a: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 </a:t>
            </a:r>
            <a: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/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/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/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(050)9646887 (098)5208572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460" y="701896"/>
            <a:ext cx="11536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>СПЕЦІАЛЬНІСТЬ «КУЛЬТУРОЛОГІЯ»</a:t>
            </a:r>
            <a:endParaRPr lang="ru-RU" sz="2400" dirty="0">
              <a:solidFill>
                <a:srgbClr val="990000"/>
              </a:solidFill>
              <a:latin typeface="Arial Black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C80701-355E-304A-9ACF-6C44CA742D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048" y="211095"/>
            <a:ext cx="1191492" cy="1191492"/>
          </a:xfrm>
          <a:prstGeom prst="rect">
            <a:avLst/>
          </a:prstGeom>
        </p:spPr>
      </p:pic>
      <p:pic>
        <p:nvPicPr>
          <p:cNvPr id="17" name="Рисунок 16" descr="1200x630wa_edited.jpg">
            <a:extLst>
              <a:ext uri="{FF2B5EF4-FFF2-40B4-BE49-F238E27FC236}">
                <a16:creationId xmlns:a16="http://schemas.microsoft.com/office/drawing/2014/main" id="{6572EAAA-2080-C540-80EA-5A397CDE5E6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3891" y="1478408"/>
            <a:ext cx="612032" cy="613423"/>
          </a:xfrm>
          <a:prstGeom prst="rect">
            <a:avLst/>
          </a:prstGeom>
        </p:spPr>
      </p:pic>
      <p:pic>
        <p:nvPicPr>
          <p:cNvPr id="18" name="Рисунок 17" descr="Telegram_1-380x260_edited_edited.jpg">
            <a:extLst>
              <a:ext uri="{FF2B5EF4-FFF2-40B4-BE49-F238E27FC236}">
                <a16:creationId xmlns:a16="http://schemas.microsoft.com/office/drawing/2014/main" id="{AB9F2D0B-DDAA-CC46-B5BB-49D7B03199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8198" y="2499371"/>
            <a:ext cx="767981" cy="682650"/>
          </a:xfrm>
          <a:prstGeom prst="rect">
            <a:avLst/>
          </a:prstGeom>
        </p:spPr>
      </p:pic>
      <p:pic>
        <p:nvPicPr>
          <p:cNvPr id="19" name="Рисунок 18" descr="Kak-optimizirovat-uchetnuyu-zapis-Instagram-dlya-poiskovyh-sistem_edited.jpg">
            <a:extLst>
              <a:ext uri="{FF2B5EF4-FFF2-40B4-BE49-F238E27FC236}">
                <a16:creationId xmlns:a16="http://schemas.microsoft.com/office/drawing/2014/main" id="{BEF88402-7707-A947-91CF-9138659B571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1448" y="3436698"/>
            <a:ext cx="612032" cy="6011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A2D4AF-BF91-3F47-9030-116917CA887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05" y="4460933"/>
            <a:ext cx="610475" cy="45903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8EBADB5-DC9D-284B-BE3A-562AA53FF7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891" y="5170338"/>
            <a:ext cx="682651" cy="68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39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0" y="-2712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-1" y="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862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896C6-DE96-4559-8546-4BEF2AA3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59" y="1620662"/>
            <a:ext cx="10668589" cy="3206258"/>
          </a:xfrm>
        </p:spPr>
        <p:txBody>
          <a:bodyPr>
            <a:noAutofit/>
          </a:bodyPr>
          <a:lstStyle/>
          <a:p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C80701-355E-304A-9ACF-6C44CA742D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508" y="175697"/>
            <a:ext cx="1191492" cy="119149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62A0FBF-CEAA-C348-A4A4-0A4B8F724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706" y="771443"/>
            <a:ext cx="6850488" cy="513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0" y="-2712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14BE806-4A6F-49BE-9BC3-72FE857724FF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-1"/>
            <a:chExt cx="12192000" cy="6858001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5BADC2A-2D9B-440F-8738-54C6FE70E5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1" y="0"/>
              <a:ext cx="3380509" cy="6858000"/>
            </a:xfrm>
            <a:prstGeom prst="rect">
              <a:avLst/>
            </a:prstGeom>
            <a:solidFill>
              <a:srgbClr val="68070A"/>
            </a:solidFill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D3F60C9E-CF60-4B6F-9C59-9208E512E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4000" cy="6858000"/>
            </a:xfrm>
            <a:prstGeom prst="rect">
              <a:avLst/>
            </a:prstGeom>
            <a:solidFill>
              <a:srgbClr val="68070A"/>
            </a:solidFill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75C5A0E3-621D-42F1-904D-7E44E07054AD}"/>
                </a:ext>
              </a:extLst>
            </p:cNvPr>
            <p:cNvSpPr/>
            <p:nvPr/>
          </p:nvSpPr>
          <p:spPr>
            <a:xfrm>
              <a:off x="0" y="-1"/>
              <a:ext cx="12191999" cy="448734"/>
            </a:xfrm>
            <a:prstGeom prst="rect">
              <a:avLst/>
            </a:prstGeom>
            <a:solidFill>
              <a:srgbClr val="6807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</p:grp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3C1C3462-9F78-4D87-8E59-F2A9CEBCF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693046"/>
              </p:ext>
            </p:extLst>
          </p:nvPr>
        </p:nvGraphicFramePr>
        <p:xfrm>
          <a:off x="812022" y="892098"/>
          <a:ext cx="10846578" cy="302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710">
                  <a:extLst>
                    <a:ext uri="{9D8B030D-6E8A-4147-A177-3AD203B41FA5}">
                      <a16:colId xmlns:a16="http://schemas.microsoft.com/office/drawing/2014/main" val="524860140"/>
                    </a:ext>
                  </a:extLst>
                </a:gridCol>
                <a:gridCol w="7207868">
                  <a:extLst>
                    <a:ext uri="{9D8B030D-6E8A-4147-A177-3AD203B41FA5}">
                      <a16:colId xmlns:a16="http://schemas.microsoft.com/office/drawing/2014/main" val="13310467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БАКАЛАВРСЬКА ПРОГРАМА: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rgbClr val="99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ru-RU" b="1" dirty="0">
                          <a:solidFill>
                            <a:srgbClr val="99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b="1" dirty="0" err="1">
                          <a:solidFill>
                            <a:srgbClr val="99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Візуальне</a:t>
                      </a:r>
                      <a:r>
                        <a:rPr lang="ru-RU" b="1" dirty="0">
                          <a:solidFill>
                            <a:srgbClr val="99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>
                          <a:solidFill>
                            <a:srgbClr val="99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мистецтво</a:t>
                      </a:r>
                      <a:r>
                        <a:rPr lang="ru-RU" b="1" dirty="0">
                          <a:solidFill>
                            <a:srgbClr val="99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 менеджмент</a:t>
                      </a:r>
                    </a:p>
                    <a:p>
                      <a:r>
                        <a:rPr lang="ru-RU" b="1" dirty="0">
                          <a:solidFill>
                            <a:srgbClr val="99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ru-RU" b="1" dirty="0" err="1">
                          <a:solidFill>
                            <a:srgbClr val="99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культурних</a:t>
                      </a:r>
                      <a:r>
                        <a:rPr lang="ru-RU" b="1" dirty="0">
                          <a:solidFill>
                            <a:srgbClr val="99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>
                          <a:solidFill>
                            <a:srgbClr val="99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проектів</a:t>
                      </a:r>
                      <a:r>
                        <a:rPr lang="ru-RU" b="1" dirty="0">
                          <a:solidFill>
                            <a:srgbClr val="99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</a:t>
                      </a:r>
                    </a:p>
                    <a:p>
                      <a:endParaRPr lang="ru-RU" dirty="0">
                        <a:solidFill>
                          <a:srgbClr val="99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156710"/>
                  </a:ext>
                </a:extLst>
              </a:tr>
              <a:tr h="459678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99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СПЕЦІАЛЬНІСТЬ:</a:t>
                      </a:r>
                    </a:p>
                    <a:p>
                      <a:endParaRPr lang="ru-RU" dirty="0">
                        <a:solidFill>
                          <a:srgbClr val="99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rgbClr val="99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034 – «</a:t>
                      </a:r>
                      <a:r>
                        <a:rPr lang="ru-RU" b="1" dirty="0" err="1">
                          <a:solidFill>
                            <a:srgbClr val="99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Культурологія</a:t>
                      </a:r>
                      <a:r>
                        <a:rPr lang="ru-RU" b="1" dirty="0">
                          <a:solidFill>
                            <a:srgbClr val="99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rgbClr val="99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rgbClr val="99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бюджет і контракт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>
                        <a:solidFill>
                          <a:srgbClr val="99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dirty="0">
                        <a:solidFill>
                          <a:srgbClr val="99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5160980"/>
                  </a:ext>
                </a:extLst>
              </a:tr>
              <a:tr h="2626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>
                        <a:solidFill>
                          <a:srgbClr val="6807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6807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0903"/>
                  </a:ext>
                </a:extLst>
              </a:tr>
              <a:tr h="2626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rgbClr val="6807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6807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4401156"/>
                  </a:ext>
                </a:extLst>
              </a:tr>
            </a:tbl>
          </a:graphicData>
        </a:graphic>
      </p:graphicFrame>
      <p:graphicFrame>
        <p:nvGraphicFramePr>
          <p:cNvPr id="26" name="Таблица 25">
            <a:extLst>
              <a:ext uri="{FF2B5EF4-FFF2-40B4-BE49-F238E27FC236}">
                <a16:creationId xmlns:a16="http://schemas.microsoft.com/office/drawing/2014/main" id="{72346CCB-F001-487E-89EF-DC84CCD25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480187"/>
              </p:ext>
            </p:extLst>
          </p:nvPr>
        </p:nvGraphicFramePr>
        <p:xfrm>
          <a:off x="5300747" y="2871191"/>
          <a:ext cx="5699760" cy="2178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34">
                  <a:extLst>
                    <a:ext uri="{9D8B030D-6E8A-4147-A177-3AD203B41FA5}">
                      <a16:colId xmlns:a16="http://schemas.microsoft.com/office/drawing/2014/main" val="1801327729"/>
                    </a:ext>
                  </a:extLst>
                </a:gridCol>
                <a:gridCol w="1633901">
                  <a:extLst>
                    <a:ext uri="{9D8B030D-6E8A-4147-A177-3AD203B41FA5}">
                      <a16:colId xmlns:a16="http://schemas.microsoft.com/office/drawing/2014/main" val="1241505229"/>
                    </a:ext>
                  </a:extLst>
                </a:gridCol>
                <a:gridCol w="1607225">
                  <a:extLst>
                    <a:ext uri="{9D8B030D-6E8A-4147-A177-3AD203B41FA5}">
                      <a16:colId xmlns:a16="http://schemas.microsoft.com/office/drawing/2014/main" val="2174412432"/>
                    </a:ext>
                  </a:extLst>
                </a:gridCol>
              </a:tblGrid>
              <a:tr h="259960">
                <a:tc>
                  <a:txBody>
                    <a:bodyPr/>
                    <a:lstStyle/>
                    <a:p>
                      <a:pPr lvl="0"/>
                      <a:r>
                        <a:rPr lang="uk-UA" sz="1400" b="0" dirty="0">
                          <a:solidFill>
                            <a:srgbClr val="0C327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КРЕДИТІВ </a:t>
                      </a:r>
                      <a:r>
                        <a:rPr lang="en-US" sz="1400" b="0" dirty="0">
                          <a:solidFill>
                            <a:srgbClr val="0C327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ECTS</a:t>
                      </a:r>
                      <a:endParaRPr lang="ru-RU" sz="1400" b="0" dirty="0">
                        <a:solidFill>
                          <a:srgbClr val="0C327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990000"/>
                          </a:solidFill>
                        </a:rPr>
                        <a:t>240</a:t>
                      </a:r>
                      <a:endParaRPr lang="ru-RU" sz="16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682633"/>
                  </a:ext>
                </a:extLst>
              </a:tr>
              <a:tr h="300216">
                <a:tc>
                  <a:txBody>
                    <a:bodyPr/>
                    <a:lstStyle/>
                    <a:p>
                      <a:pPr lvl="0"/>
                      <a:r>
                        <a:rPr lang="uk-UA" sz="1400" b="0" dirty="0">
                          <a:solidFill>
                            <a:srgbClr val="0C327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НАВЧАННЯ</a:t>
                      </a:r>
                      <a:endParaRPr lang="ru-RU" sz="1400" b="0" dirty="0">
                        <a:solidFill>
                          <a:srgbClr val="0C327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dirty="0">
                          <a:solidFill>
                            <a:srgbClr val="990000"/>
                          </a:solidFill>
                        </a:rPr>
                        <a:t>денна</a:t>
                      </a:r>
                      <a:endParaRPr lang="ru-RU" sz="1600" b="0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dirty="0">
                          <a:solidFill>
                            <a:srgbClr val="990000"/>
                          </a:solidFill>
                        </a:rPr>
                        <a:t>заочна</a:t>
                      </a:r>
                      <a:endParaRPr lang="ru-RU" sz="1600" b="0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498028"/>
                  </a:ext>
                </a:extLst>
              </a:tr>
              <a:tr h="300216">
                <a:tc>
                  <a:txBody>
                    <a:bodyPr/>
                    <a:lstStyle/>
                    <a:p>
                      <a:pPr lvl="0"/>
                      <a:r>
                        <a:rPr lang="uk-UA" sz="1400" b="0" dirty="0">
                          <a:solidFill>
                            <a:srgbClr val="0C327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ТЕРМІН НАВЧАННЯ</a:t>
                      </a:r>
                      <a:endParaRPr lang="ru-RU" sz="1400" b="0" dirty="0">
                        <a:solidFill>
                          <a:srgbClr val="0C327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>
                          <a:solidFill>
                            <a:srgbClr val="990000"/>
                          </a:solidFill>
                        </a:rPr>
                        <a:t> 4</a:t>
                      </a:r>
                      <a:r>
                        <a:rPr lang="en-US" sz="1600" b="1" dirty="0">
                          <a:solidFill>
                            <a:srgbClr val="990000"/>
                          </a:solidFill>
                        </a:rPr>
                        <a:t> </a:t>
                      </a:r>
                      <a:r>
                        <a:rPr lang="uk-UA" sz="1600" b="1" dirty="0">
                          <a:solidFill>
                            <a:srgbClr val="990000"/>
                          </a:solidFill>
                        </a:rPr>
                        <a:t>роки</a:t>
                      </a:r>
                      <a:endParaRPr lang="ru-RU" sz="16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668253"/>
                  </a:ext>
                </a:extLst>
              </a:tr>
              <a:tr h="368277">
                <a:tc>
                  <a:txBody>
                    <a:bodyPr/>
                    <a:lstStyle/>
                    <a:p>
                      <a:pPr lvl="0"/>
                      <a:r>
                        <a:rPr lang="ru-RU" sz="1400" b="0" dirty="0">
                          <a:solidFill>
                            <a:srgbClr val="0C327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ВАРТІСТЬ НАВЧАННЯ</a:t>
                      </a:r>
                    </a:p>
                    <a:p>
                      <a:pPr lvl="0"/>
                      <a:r>
                        <a:rPr lang="ru-RU" sz="1400" b="0" dirty="0">
                          <a:solidFill>
                            <a:srgbClr val="0C327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1 </a:t>
                      </a:r>
                      <a:r>
                        <a:rPr lang="ru-RU" sz="1400" b="0" dirty="0" err="1">
                          <a:solidFill>
                            <a:srgbClr val="0C327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навчальний</a:t>
                      </a:r>
                      <a:r>
                        <a:rPr lang="ru-RU" sz="1400" b="0" dirty="0">
                          <a:solidFill>
                            <a:srgbClr val="0C327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C327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рік</a:t>
                      </a:r>
                      <a:endParaRPr lang="ru-RU" sz="1400" b="0" dirty="0">
                        <a:solidFill>
                          <a:srgbClr val="0C327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/>
                      <a:endParaRPr lang="ru-RU" sz="1400" b="0" dirty="0">
                        <a:solidFill>
                          <a:srgbClr val="0C327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dirty="0">
                          <a:solidFill>
                            <a:srgbClr val="990000"/>
                          </a:solidFill>
                        </a:rPr>
                        <a:t>за денною формою навчання</a:t>
                      </a:r>
                      <a:endParaRPr lang="ru-RU" sz="1600" b="0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dirty="0">
                          <a:solidFill>
                            <a:srgbClr val="990000"/>
                          </a:solidFill>
                        </a:rPr>
                        <a:t>за заочною формою навчання</a:t>
                      </a:r>
                      <a:endParaRPr lang="ru-RU" sz="1600" b="0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738116"/>
                  </a:ext>
                </a:extLst>
              </a:tr>
              <a:tr h="349212">
                <a:tc>
                  <a:txBody>
                    <a:bodyPr/>
                    <a:lstStyle/>
                    <a:p>
                      <a:pPr lvl="0"/>
                      <a:endParaRPr lang="ru-RU" sz="1400" b="0" dirty="0">
                        <a:solidFill>
                          <a:srgbClr val="0C327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990000"/>
                          </a:solidFill>
                        </a:rPr>
                        <a:t>20</a:t>
                      </a:r>
                      <a:r>
                        <a:rPr lang="uk-UA" sz="1600" b="1" dirty="0" smtClean="0">
                          <a:solidFill>
                            <a:srgbClr val="990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990000"/>
                          </a:solidFill>
                        </a:rPr>
                        <a:t>000</a:t>
                      </a:r>
                      <a:r>
                        <a:rPr lang="uk-UA" sz="1600" b="1" dirty="0" smtClean="0">
                          <a:solidFill>
                            <a:srgbClr val="990000"/>
                          </a:solidFill>
                        </a:rPr>
                        <a:t> </a:t>
                      </a:r>
                      <a:r>
                        <a:rPr lang="uk-UA" sz="1600" b="1" dirty="0">
                          <a:solidFill>
                            <a:srgbClr val="990000"/>
                          </a:solidFill>
                        </a:rPr>
                        <a:t>грн.</a:t>
                      </a:r>
                      <a:endParaRPr lang="ru-RU" sz="16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990000"/>
                          </a:solidFill>
                        </a:rPr>
                        <a:t>9 000</a:t>
                      </a:r>
                      <a:r>
                        <a:rPr lang="uk-UA" sz="1600" b="1" dirty="0" smtClean="0">
                          <a:solidFill>
                            <a:srgbClr val="990000"/>
                          </a:solidFill>
                        </a:rPr>
                        <a:t> </a:t>
                      </a:r>
                      <a:r>
                        <a:rPr lang="uk-UA" sz="1600" b="1" dirty="0">
                          <a:solidFill>
                            <a:srgbClr val="990000"/>
                          </a:solidFill>
                        </a:rPr>
                        <a:t>грн.</a:t>
                      </a:r>
                      <a:endParaRPr lang="ru-RU" sz="16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349317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1342E72-AD52-4838-8AD7-9F2323195E6C}"/>
              </a:ext>
            </a:extLst>
          </p:cNvPr>
          <p:cNvSpPr/>
          <p:nvPr/>
        </p:nvSpPr>
        <p:spPr>
          <a:xfrm>
            <a:off x="0" y="-19232"/>
            <a:ext cx="12192000" cy="47643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6C6100-F857-2C45-8D59-8104E5DA1A5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507" y="152725"/>
            <a:ext cx="1191492" cy="11914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846E79-E12A-C24D-AE40-2665C923D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59" y="2157413"/>
            <a:ext cx="4284133" cy="289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30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0" y="-2712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-1" y="-1356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862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896C6-DE96-4559-8546-4BEF2AA3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59" y="1620662"/>
            <a:ext cx="10668589" cy="3206258"/>
          </a:xfrm>
        </p:spPr>
        <p:txBody>
          <a:bodyPr>
            <a:noAutofit/>
          </a:bodyPr>
          <a:lstStyle/>
          <a:p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</a:rPr>
              <a:t>Теорія та історія культури</a:t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</a:rPr>
              <a:t>Візуальне мистецтво </a:t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</a:rPr>
              <a:t>Менеджмент культури</a:t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</a:rPr>
              <a:t>Музеєзнавство</a:t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</a:rPr>
              <a:t>Арт-кураторство</a:t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</a:rPr>
              <a:t>Грантова діяльність</a:t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</a:rPr>
              <a:t>Арт-журналістика</a:t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</a:rPr>
              <a:t>Мистецтво нових медіа</a:t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</a:rPr>
              <a:t>Теорія та історія кіно</a:t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</a:rPr>
              <a:t>Теорія та історія фото</a:t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60" y="847373"/>
            <a:ext cx="11536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>ОСВІТНЯ ПРОГРАМА:       ВІЗУАЛЬНЕ МИСТЕЦТВО ТА  </a:t>
            </a:r>
          </a:p>
          <a:p>
            <a:pPr algn="ctr"/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>                                         МЕНЕДЖМЕНТ КУЛЬТУРНИХ ПРОЕКТІВ</a:t>
            </a:r>
            <a:endParaRPr lang="ru-RU" sz="2400" dirty="0">
              <a:solidFill>
                <a:srgbClr val="990000"/>
              </a:solidFill>
              <a:latin typeface="Arial Black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C80701-355E-304A-9ACF-6C44CA742D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048" y="211095"/>
            <a:ext cx="1191492" cy="1191492"/>
          </a:xfrm>
          <a:prstGeom prst="rect">
            <a:avLst/>
          </a:prstGeom>
        </p:spPr>
      </p:pic>
      <p:pic>
        <p:nvPicPr>
          <p:cNvPr id="18" name="Picture 2" descr="C:\Users\windows7\Desktop\Завкаф\Презентация\c4a353501721ee3f69eb0429fd9d77d1.jpg">
            <a:extLst>
              <a:ext uri="{FF2B5EF4-FFF2-40B4-BE49-F238E27FC236}">
                <a16:creationId xmlns:a16="http://schemas.microsoft.com/office/drawing/2014/main" id="{62A6CBF7-B16B-2E4D-95B8-EFC78FD8E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726" y="1776608"/>
            <a:ext cx="5420114" cy="374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352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0" y="-2712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-1" y="-1356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862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896C6-DE96-4559-8546-4BEF2AA3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59" y="1620662"/>
            <a:ext cx="10668589" cy="3206258"/>
          </a:xfrm>
        </p:spPr>
        <p:txBody>
          <a:bodyPr>
            <a:noAutofit/>
          </a:bodyPr>
          <a:lstStyle/>
          <a:p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60" y="847373"/>
            <a:ext cx="11536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>ПРАКТИКА:   Центр сучасного мистецтва «</a:t>
            </a:r>
            <a:r>
              <a:rPr lang="uk-UA" sz="2400" dirty="0" err="1">
                <a:solidFill>
                  <a:srgbClr val="990000"/>
                </a:solidFill>
                <a:latin typeface="Arial Black" pitchFamily="34" charset="0"/>
              </a:rPr>
              <a:t>ЄрміловЦентр</a:t>
            </a:r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>»</a:t>
            </a:r>
            <a:endParaRPr lang="en-US" sz="2400" dirty="0">
              <a:solidFill>
                <a:srgbClr val="990000"/>
              </a:solidFill>
              <a:latin typeface="Arial Black" pitchFamily="34" charset="0"/>
            </a:endParaRPr>
          </a:p>
          <a:p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>                      Художня галерея імені С.І. Васильківського </a:t>
            </a:r>
            <a:endParaRPr lang="ru-RU" sz="2400" dirty="0">
              <a:solidFill>
                <a:srgbClr val="990000"/>
              </a:solidFill>
              <a:latin typeface="Arial Black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C80701-355E-304A-9ACF-6C44CA742D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048" y="211095"/>
            <a:ext cx="1191492" cy="119149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10BDB50-9898-8C4D-97BF-7238223FE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50" y="1638438"/>
            <a:ext cx="7398873" cy="416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79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0" y="-2712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-1" y="-1356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862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896C6-DE96-4559-8546-4BEF2AA3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5411" y="2178892"/>
            <a:ext cx="6705600" cy="320625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/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- 12 докторів наук і 8 кандидатів наук     </a:t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- викладачі проходили стажування у </a:t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  кращих європейських і американських  </a:t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  університетах</a:t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- видається фаховий вісник,     </a:t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  присвячений актуальним проблемам    </a:t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  теорії культури</a:t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- магістратура і аспірантура</a:t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60" y="847373"/>
            <a:ext cx="11940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>ВИПУСКОВА КАФЕДРА:         ТЕОРІЇ КУЛЬТУРИ І ФІЛОСОФІЇ НАУКИ</a:t>
            </a:r>
            <a:endParaRPr lang="ru-RU" sz="2400" dirty="0">
              <a:solidFill>
                <a:srgbClr val="990000"/>
              </a:solidFill>
              <a:latin typeface="Arial Black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D1430F-347D-3542-A282-83FCA59D1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9" y="2062873"/>
            <a:ext cx="4134824" cy="27910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96F37D3-7FAC-F44F-82AF-BB70D91F3A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80" y="5122466"/>
            <a:ext cx="1564731" cy="78236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8CF7DF-0A92-F84B-84F5-74806C86D2D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753" y="539294"/>
            <a:ext cx="937117" cy="102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17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0" y="-2712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-1" y="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862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896C6-DE96-4559-8546-4BEF2AA3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59" y="1620662"/>
            <a:ext cx="10668589" cy="3206258"/>
          </a:xfrm>
        </p:spPr>
        <p:txBody>
          <a:bodyPr>
            <a:noAutofit/>
          </a:bodyPr>
          <a:lstStyle/>
          <a:p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1960" y="851221"/>
            <a:ext cx="117070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990000"/>
                </a:solidFill>
                <a:latin typeface="Arial Black" pitchFamily="34" charset="0"/>
              </a:rPr>
              <a:t>ТВОРЧЕ ЗАВДАННЯ «ФОТОРИМЕЙК ПОРТРЕТУ ЕПОХИ ВІДРОДЖЕННЯ»</a:t>
            </a:r>
          </a:p>
          <a:p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>                                </a:t>
            </a:r>
            <a:endParaRPr lang="ru-RU" sz="2400" dirty="0">
              <a:solidFill>
                <a:srgbClr val="990000"/>
              </a:solidFill>
              <a:latin typeface="Arial Black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C80701-355E-304A-9ACF-6C44CA742D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048" y="211095"/>
            <a:ext cx="1191492" cy="11914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AACB14-4C00-ED45-BCF9-81B61A4D6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68" y="1402587"/>
            <a:ext cx="6955869" cy="445037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B31312E-04BE-284B-8CF9-F1E77E46FC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095" y="1402587"/>
            <a:ext cx="3539437" cy="445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52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0" y="-2712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-1" y="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862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896C6-DE96-4559-8546-4BEF2AA3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59" y="1620662"/>
            <a:ext cx="10668589" cy="3206258"/>
          </a:xfrm>
        </p:spPr>
        <p:txBody>
          <a:bodyPr>
            <a:noAutofit/>
          </a:bodyPr>
          <a:lstStyle/>
          <a:p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60" y="847373"/>
            <a:ext cx="115360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>                                    ПРАКТИЧНІ ЗАНЯТТЯ В </a:t>
            </a:r>
          </a:p>
          <a:p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>                       МИСТЕЦЬКИХ ПРОСТОРАХ ХАРКОВА</a:t>
            </a:r>
          </a:p>
          <a:p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>                                </a:t>
            </a:r>
            <a:endParaRPr lang="ru-RU" sz="2400" dirty="0">
              <a:solidFill>
                <a:srgbClr val="990000"/>
              </a:solidFill>
              <a:latin typeface="Arial Black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C80701-355E-304A-9ACF-6C44CA742D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048" y="211095"/>
            <a:ext cx="1191492" cy="11914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418095-5D22-2441-A4CF-483399CDF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766" y="1861378"/>
            <a:ext cx="7077479" cy="398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41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0" y="-2712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0" y="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862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C0000"/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896C6-DE96-4559-8546-4BEF2AA3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48" y="3612306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6DAFD4-AC76-294D-8804-404953F70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968" y="663483"/>
            <a:ext cx="8483777" cy="516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6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0" y="-2712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-1" y="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862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896C6-DE96-4559-8546-4BEF2AA3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59" y="1620662"/>
            <a:ext cx="10668589" cy="3206258"/>
          </a:xfrm>
        </p:spPr>
        <p:txBody>
          <a:bodyPr>
            <a:noAutofit/>
          </a:bodyPr>
          <a:lstStyle/>
          <a:p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60" y="847373"/>
            <a:ext cx="11536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>                         МАЙСТЕР-КЛАСИ ВІДОМИХ ХУДОЖНИКІВ</a:t>
            </a:r>
          </a:p>
          <a:p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>                                </a:t>
            </a:r>
            <a:endParaRPr lang="ru-RU" sz="2400" dirty="0">
              <a:solidFill>
                <a:srgbClr val="990000"/>
              </a:solidFill>
              <a:latin typeface="Arial Black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C80701-355E-304A-9ACF-6C44CA742D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048" y="211095"/>
            <a:ext cx="1191492" cy="11914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FD27ED-D1EE-9242-AF56-7C1EDFBA6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094" y="1495898"/>
            <a:ext cx="7623810" cy="428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406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152</Words>
  <Application>Microsoft Office PowerPoint</Application>
  <PresentationFormat>Широкоэкранный</PresentationFormat>
  <Paragraphs>51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Тема Office</vt:lpstr>
      <vt:lpstr>  ВІЗУАЛЬНЕ МИСТЕЦТВО ТА МЕНЕДЖМЕНТ КУЛЬТУРНИХ ПРОЕКТІВ  Освітня програма спеціальність «Культурологія» філософський факультет Харківський національний університет  імені В.Н. Каразіна  </vt:lpstr>
      <vt:lpstr>Презентация PowerPoint</vt:lpstr>
      <vt:lpstr>       Теорія та історія культури Візуальне мистецтво  Менеджмент культури Музеєзнавство Арт-кураторство Грантова діяльність Арт-журналістика Мистецтво нових медіа Теорія та історія кіно Теорія та історія фото      </vt:lpstr>
      <vt:lpstr>            </vt:lpstr>
      <vt:lpstr>       - 12 докторів наук і 8 кандидатів наук      - викладачі проходили стажування у    кращих європейських і американських     університетах - видається фаховий вісник,        присвячений актуальним проблемам       теорії культури - магістратура і аспірантура       </vt:lpstr>
      <vt:lpstr>            </vt:lpstr>
      <vt:lpstr>            </vt:lpstr>
      <vt:lpstr> </vt:lpstr>
      <vt:lpstr>            </vt:lpstr>
      <vt:lpstr>            </vt:lpstr>
      <vt:lpstr>        - закладах культури і мистецтва:      культурних і мистецьких центрах,    галереях, музеях - громадських організаціях,    культурних фондах - освітніх установах  - закладах із адміністрування сфери    культури - медіасфері: інтернет-виданнях,    журналах, на телебаченні        </vt:lpstr>
      <vt:lpstr>Презентация PowerPoint</vt:lpstr>
      <vt:lpstr>           Культурологія в Каразінському університеті   cultural_studies_in_karazin   cultural_studies_in_karazin   cultural_science@karazin.ua    (050)9646887 (098)5208572       </vt:lpstr>
      <vt:lpstr>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 Sak</dc:creator>
  <cp:lastModifiedBy>kavunchikua</cp:lastModifiedBy>
  <cp:revision>170</cp:revision>
  <dcterms:created xsi:type="dcterms:W3CDTF">2021-01-21T16:13:30Z</dcterms:created>
  <dcterms:modified xsi:type="dcterms:W3CDTF">2023-07-13T09:23:28Z</dcterms:modified>
</cp:coreProperties>
</file>